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58" r:id="rId3"/>
    <p:sldId id="260" r:id="rId4"/>
    <p:sldId id="262" r:id="rId5"/>
    <p:sldId id="263" r:id="rId6"/>
    <p:sldId id="333" r:id="rId7"/>
    <p:sldId id="267" r:id="rId8"/>
    <p:sldId id="268" r:id="rId9"/>
    <p:sldId id="269" r:id="rId10"/>
    <p:sldId id="270" r:id="rId11"/>
    <p:sldId id="271" r:id="rId12"/>
    <p:sldId id="272" r:id="rId13"/>
    <p:sldId id="273" r:id="rId14"/>
    <p:sldId id="274" r:id="rId15"/>
    <p:sldId id="331" r:id="rId16"/>
    <p:sldId id="325" r:id="rId17"/>
    <p:sldId id="279" r:id="rId18"/>
    <p:sldId id="328" r:id="rId19"/>
    <p:sldId id="284" r:id="rId20"/>
    <p:sldId id="316" r:id="rId21"/>
    <p:sldId id="330" r:id="rId22"/>
    <p:sldId id="286" r:id="rId23"/>
    <p:sldId id="288" r:id="rId24"/>
    <p:sldId id="335" r:id="rId25"/>
    <p:sldId id="336" r:id="rId26"/>
    <p:sldId id="337" r:id="rId27"/>
    <p:sldId id="338" r:id="rId28"/>
    <p:sldId id="339" r:id="rId29"/>
    <p:sldId id="293" r:id="rId30"/>
    <p:sldId id="294" r:id="rId31"/>
    <p:sldId id="291" r:id="rId32"/>
    <p:sldId id="341" r:id="rId33"/>
    <p:sldId id="342" r:id="rId34"/>
    <p:sldId id="344" r:id="rId35"/>
    <p:sldId id="345" r:id="rId36"/>
    <p:sldId id="346" r:id="rId37"/>
    <p:sldId id="349" r:id="rId38"/>
    <p:sldId id="351" r:id="rId39"/>
    <p:sldId id="352" r:id="rId40"/>
    <p:sldId id="353" r:id="rId41"/>
    <p:sldId id="354" r:id="rId42"/>
    <p:sldId id="356" r:id="rId43"/>
    <p:sldId id="357" r:id="rId44"/>
    <p:sldId id="31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2FF"/>
    <a:srgbClr val="8ED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4"/>
    <p:restoredTop sz="84203"/>
  </p:normalViewPr>
  <p:slideViewPr>
    <p:cSldViewPr snapToGrid="0" snapToObjects="1" showGuides="1">
      <p:cViewPr>
        <p:scale>
          <a:sx n="140" d="100"/>
          <a:sy n="140" d="100"/>
        </p:scale>
        <p:origin x="8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C42D0-5FF8-CF4C-952C-DC17CB66CB54}" type="datetimeFigureOut">
              <a:rPr lang="en-US" smtClean="0"/>
              <a:t>10/20/16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096A3-167D-C741-9E18-18FF9AD43DAE}" type="slidenum">
              <a:rPr lang="en-US" smtClean="0"/>
              <a:t>‹#›</a:t>
            </a:fld>
            <a:endParaRPr lang="en-US"/>
          </a:p>
        </p:txBody>
      </p:sp>
    </p:spTree>
    <p:extLst>
      <p:ext uri="{BB962C8B-B14F-4D97-AF65-F5344CB8AC3E}">
        <p14:creationId xmlns:p14="http://schemas.microsoft.com/office/powerpoint/2010/main" val="122740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seismic monitoring? Why</a:t>
            </a:r>
            <a:r>
              <a:rPr lang="en-US" baseline="0" dirty="0" smtClean="0"/>
              <a:t> am I talking about it in an AI seminar? I argue it is actually a *perception* problem, like speech recognition or computer vision. There is real structure out there in the world, objects or in this case seismic events, and we don’t observe it directly, we only observe ground motion measured by seismometers in different locations that record seismic waveforms. So the task is to go from this indirect, noisy, clutter perceptual representation to infer the real structure in the world, the seismic events that generated it.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1</a:t>
            </a:fld>
            <a:endParaRPr lang="en-US"/>
          </a:p>
        </p:txBody>
      </p:sp>
    </p:spTree>
    <p:extLst>
      <p:ext uri="{BB962C8B-B14F-4D97-AF65-F5344CB8AC3E}">
        <p14:creationId xmlns:p14="http://schemas.microsoft.com/office/powerpoint/2010/main" val="144241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This is the design choice that NET-VISA makes, it's detection-based Bayesian monitoring, which </a:t>
            </a:r>
            <a:r>
              <a:rPr lang="en-US" b="1" dirty="0" err="1" smtClean="0"/>
              <a:t>Nimar</a:t>
            </a:r>
            <a:r>
              <a:rPr lang="en-US" b="1" dirty="0" smtClean="0"/>
              <a:t> </a:t>
            </a:r>
            <a:r>
              <a:rPr lang="en-US" b="1" dirty="0" err="1" smtClean="0"/>
              <a:t>Arora</a:t>
            </a:r>
            <a:r>
              <a:rPr lang="en-US" b="1" dirty="0" smtClean="0"/>
              <a:t> has worked on. And it turns out that even being Bayesian in this limited setting still works really well: it misses 60% fewer events than the SEL3 bulletin which was the previous state of the art, across a range of magnitudes, and it even picks up some events which the human analysts miss but which we can corroborate by looking at regional catalogs. And that's currently being evaluated for production deployment at the IDC. </a:t>
            </a:r>
          </a:p>
          <a:p>
            <a:r>
              <a:rPr lang="en-US" b="1" dirty="0" smtClean="0"/>
              <a:t>So we think this is a great proof of concept for the Bayesian approach, and it's natural to ask, what's next? How can we do better?</a:t>
            </a:r>
            <a:endParaRPr lang="en-US" dirty="0" smtClean="0"/>
          </a:p>
        </p:txBody>
      </p:sp>
      <p:sp>
        <p:nvSpPr>
          <p:cNvPr id="4" name="Slide Number Placeholder 3"/>
          <p:cNvSpPr>
            <a:spLocks noGrp="1"/>
          </p:cNvSpPr>
          <p:nvPr>
            <p:ph type="sldNum" sz="quarter" idx="10"/>
          </p:nvPr>
        </p:nvSpPr>
        <p:spPr/>
        <p:txBody>
          <a:bodyPr/>
          <a:lstStyle/>
          <a:p>
            <a:fld id="{1CDF7F55-31E6-3048-9AB6-0AEB8E5919CD}" type="slidenum">
              <a:rPr lang="en-US" smtClean="0"/>
              <a:pPr/>
              <a:t>11</a:t>
            </a:fld>
            <a:endParaRPr lang="en-US"/>
          </a:p>
        </p:txBody>
      </p:sp>
    </p:spTree>
    <p:extLst>
      <p:ext uri="{BB962C8B-B14F-4D97-AF65-F5344CB8AC3E}">
        <p14:creationId xmlns:p14="http://schemas.microsoft.com/office/powerpoint/2010/main" val="1671322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6DF5206-D012-544F-9EC2-7A9C1AC5E2D0}" type="datetime9">
              <a:rPr lang="en-US" sz="1200"/>
              <a:pPr eaLnBrk="1" hangingPunct="1"/>
              <a:t>10/20/16 7:38:32 PM</a:t>
            </a:fld>
            <a:endParaRPr lang="en-US" sz="1200"/>
          </a:p>
        </p:txBody>
      </p:sp>
      <p:sp>
        <p:nvSpPr>
          <p:cNvPr id="2867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2C0546A8-F6D3-7D4B-B2EA-3E06F29CAB92}" type="slidenum">
              <a:rPr lang="en-US" sz="1200"/>
              <a:pPr eaLnBrk="1" hangingPunct="1"/>
              <a:t>12</a:t>
            </a:fld>
            <a:endParaRPr lang="en-US" sz="1200"/>
          </a:p>
        </p:txBody>
      </p:sp>
      <p:sp>
        <p:nvSpPr>
          <p:cNvPr id="28676" name="Rectangle 2"/>
          <p:cNvSpPr>
            <a:spLocks noGrp="1" noRot="1" noChangeAspect="1" noChangeArrowheads="1"/>
          </p:cNvSpPr>
          <p:nvPr>
            <p:ph type="sldImg"/>
          </p:nvPr>
        </p:nvSpPr>
        <p:spPr>
          <a:solidFill>
            <a:srgbClr val="FFFFFF"/>
          </a:solidFill>
          <a:ln/>
        </p:spPr>
      </p:sp>
      <p:sp>
        <p:nvSpPr>
          <p:cNvPr id="28677"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r>
              <a:rPr lang="en-US" dirty="0" smtClean="0"/>
              <a:t>The natural way to do better is to build a model that uses more of the available data, and includes a richer idea of the physics of the situation. </a:t>
            </a:r>
          </a:p>
        </p:txBody>
      </p:sp>
    </p:spTree>
    <p:extLst>
      <p:ext uri="{BB962C8B-B14F-4D97-AF65-F5344CB8AC3E}">
        <p14:creationId xmlns:p14="http://schemas.microsoft.com/office/powerpoint/2010/main" val="1970640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87D7B464-A1DD-E147-B3B9-B810665D223C}" type="datetime9">
              <a:rPr lang="en-US" sz="1200"/>
              <a:pPr eaLnBrk="1" hangingPunct="1"/>
              <a:t>10/20/16 7:38:32 PM</a:t>
            </a:fld>
            <a:endParaRPr lang="en-US" sz="1200"/>
          </a:p>
        </p:txBody>
      </p:sp>
      <p:sp>
        <p:nvSpPr>
          <p:cNvPr id="3072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68868DAE-E1D4-EC41-AA5F-8AC8A66C8799}" type="slidenum">
              <a:rPr lang="en-US" sz="1200"/>
              <a:pPr eaLnBrk="1" hangingPunct="1"/>
              <a:t>13</a:t>
            </a:fld>
            <a:endParaRPr lang="en-US" sz="1200"/>
          </a:p>
        </p:txBody>
      </p:sp>
      <p:sp>
        <p:nvSpPr>
          <p:cNvPr id="30724" name="Rectangle 2"/>
          <p:cNvSpPr>
            <a:spLocks noGrp="1" noRot="1" noChangeAspect="1" noChangeArrowheads="1"/>
          </p:cNvSpPr>
          <p:nvPr>
            <p:ph type="sldImg"/>
          </p:nvPr>
        </p:nvSpPr>
        <p:spPr>
          <a:solidFill>
            <a:srgbClr val="FFFFFF"/>
          </a:solidFill>
          <a:ln/>
        </p:spPr>
      </p:sp>
      <p:sp>
        <p:nvSpPr>
          <p:cNvPr id="3072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897301" rtl="0" eaLnBrk="1" fontAlgn="base" latinLnBrk="0" hangingPunct="1">
              <a:lnSpc>
                <a:spcPct val="100000"/>
              </a:lnSpc>
              <a:spcBef>
                <a:spcPct val="30000"/>
              </a:spcBef>
              <a:spcAft>
                <a:spcPct val="0"/>
              </a:spcAft>
              <a:buClrTx/>
              <a:buSzTx/>
              <a:buFontTx/>
              <a:buNone/>
              <a:tabLst/>
              <a:defRPr/>
            </a:pPr>
            <a:r>
              <a:rPr lang="en-US" dirty="0" smtClean="0"/>
              <a:t>The way we've done that is to use a forward model that goes from event hypothesis directly down to predict the signals themselves, so when we do inference we start from the raw signals and go backwards trying to infer events directly, without any station processing. We call this system SIG-VISA. </a:t>
            </a:r>
          </a:p>
          <a:p>
            <a:pPr defTabSz="897301" fontAlgn="base">
              <a:spcBef>
                <a:spcPct val="30000"/>
              </a:spcBef>
              <a:spcAft>
                <a:spcPct val="0"/>
              </a:spcAft>
              <a:defRPr/>
            </a:pPr>
            <a:endParaRPr lang="en-US" dirty="0"/>
          </a:p>
        </p:txBody>
      </p:sp>
    </p:spTree>
    <p:extLst>
      <p:ext uri="{BB962C8B-B14F-4D97-AF65-F5344CB8AC3E}">
        <p14:creationId xmlns:p14="http://schemas.microsoft.com/office/powerpoint/2010/main" val="1774785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aspects of the physics is it helpful to model? Of course we want to include the same sorts of things that a detection-based system would include, like a travel-time model and </a:t>
            </a:r>
            <a:r>
              <a:rPr lang="en-US" dirty="0" err="1" smtClean="0"/>
              <a:t>attentuation</a:t>
            </a:r>
            <a:r>
              <a:rPr lang="en-US" dirty="0" smtClean="0"/>
              <a:t> models, that make some assumptions about when phases should arrive and how much energy they'll carry. When we do Bayesian inference to invert these models, we'll turn out to get something that replaces traditional picking with a sort of soft template matching, and see that this even lets treat the whole global network as something </a:t>
            </a:r>
            <a:r>
              <a:rPr lang="en-US" dirty="0" err="1" smtClean="0"/>
              <a:t>analagous</a:t>
            </a:r>
            <a:r>
              <a:rPr lang="en-US" dirty="0" smtClean="0"/>
              <a:t> to a single big array that you can do beamforming on. </a:t>
            </a:r>
          </a:p>
          <a:p>
            <a:r>
              <a:rPr lang="en-US" dirty="0" smtClean="0"/>
              <a:t>But another thing we can model is that waveforms themselves are spatially continuous, at least locally, so if you </a:t>
            </a:r>
            <a:r>
              <a:rPr lang="en-US" dirty="0" err="1" smtClean="0"/>
              <a:t>ahve</a:t>
            </a:r>
            <a:r>
              <a:rPr lang="en-US" dirty="0" smtClean="0"/>
              <a:t> two nearby events you'll expect them to generate similar waveforms at the same station. If you invert this assumption, you get waveform matching methods, and the potential to use waveform correlation for sub-threshold detections. </a:t>
            </a:r>
          </a:p>
          <a:p>
            <a:r>
              <a:rPr lang="en-US" dirty="0" smtClean="0"/>
              <a:t>Finally we could also model continuity of travel-time residuals: if you have two nearby events the travel-time model is likely to make the same errors on both of them, so you can get their relative locations much more accurately than their absolute locations. If you invert this assumption you get methods like double-differencing.  </a:t>
            </a:r>
          </a:p>
          <a:p>
            <a:r>
              <a:rPr lang="en-US" dirty="0" smtClean="0"/>
              <a:t>What we'd like to do is include all of these assumptions about the physics in a single model, so when we do inference all of these effects fall out naturally.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14</a:t>
            </a:fld>
            <a:endParaRPr lang="en-US"/>
          </a:p>
        </p:txBody>
      </p:sp>
    </p:spTree>
    <p:extLst>
      <p:ext uri="{BB962C8B-B14F-4D97-AF65-F5344CB8AC3E}">
        <p14:creationId xmlns:p14="http://schemas.microsoft.com/office/powerpoint/2010/main" val="209084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aspects of the physics is it helpful to model? Of course we want to include the same sorts of things that a detection-based system would include, like a travel-time model and </a:t>
            </a:r>
            <a:r>
              <a:rPr lang="en-US" dirty="0" err="1" smtClean="0"/>
              <a:t>attentuation</a:t>
            </a:r>
            <a:r>
              <a:rPr lang="en-US" dirty="0" smtClean="0"/>
              <a:t> models, that make some assumptions about when phases should arrive and how much energy they'll carry. When we do Bayesian inference to invert these models, we'll turn out to get something that replaces traditional picking with a sort of soft template matching, and see that this even lets treat the whole global network as something </a:t>
            </a:r>
            <a:r>
              <a:rPr lang="en-US" dirty="0" err="1" smtClean="0"/>
              <a:t>analagous</a:t>
            </a:r>
            <a:r>
              <a:rPr lang="en-US" dirty="0" smtClean="0"/>
              <a:t> to a single big array that you can do beamforming on. </a:t>
            </a:r>
          </a:p>
          <a:p>
            <a:r>
              <a:rPr lang="en-US" dirty="0" smtClean="0"/>
              <a:t>But another thing we can model is that waveforms themselves are spatially continuous, at least locally, so if you </a:t>
            </a:r>
            <a:r>
              <a:rPr lang="en-US" dirty="0" err="1" smtClean="0"/>
              <a:t>ahve</a:t>
            </a:r>
            <a:r>
              <a:rPr lang="en-US" dirty="0" smtClean="0"/>
              <a:t> two nearby events you'll expect them to generate similar waveforms at the same station. If you invert this assumption, you get waveform matching methods, and the potential to use waveform correlation for sub-threshold detections. </a:t>
            </a:r>
          </a:p>
          <a:p>
            <a:r>
              <a:rPr lang="en-US" dirty="0" smtClean="0"/>
              <a:t>Finally we could also model continuity of travel-time residuals: if you have two nearby events the travel-time model is likely to make the same errors on both of them, so you can get their relative locations much more accurately than their absolute locations. If you invert this assumption you get methods like double-differencing.  </a:t>
            </a:r>
          </a:p>
          <a:p>
            <a:r>
              <a:rPr lang="en-US" dirty="0" smtClean="0"/>
              <a:t>What we'd like to do is include all of these assumptions about the physics in a single model, so when we do inference all of these effects fall out naturally.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15</a:t>
            </a:fld>
            <a:endParaRPr lang="en-US"/>
          </a:p>
        </p:txBody>
      </p:sp>
    </p:spTree>
    <p:extLst>
      <p:ext uri="{BB962C8B-B14F-4D97-AF65-F5344CB8AC3E}">
        <p14:creationId xmlns:p14="http://schemas.microsoft.com/office/powerpoint/2010/main" val="17692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http://</a:t>
            </a:r>
            <a:r>
              <a:rPr lang="en-US" dirty="0" err="1" smtClean="0"/>
              <a:t>presentations.copernicus.org</a:t>
            </a:r>
            <a:r>
              <a:rPr lang="en-US" dirty="0" smtClean="0"/>
              <a:t>/EGU2016-6620_presentation.pdf</a:t>
            </a:r>
          </a:p>
          <a:p>
            <a:r>
              <a:rPr lang="en-US" dirty="0" smtClean="0"/>
              <a:t>MJAR is in Japan</a:t>
            </a:r>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16</a:t>
            </a:fld>
            <a:endParaRPr lang="en-US"/>
          </a:p>
        </p:txBody>
      </p:sp>
    </p:spTree>
    <p:extLst>
      <p:ext uri="{BB962C8B-B14F-4D97-AF65-F5344CB8AC3E}">
        <p14:creationId xmlns:p14="http://schemas.microsoft.com/office/powerpoint/2010/main" val="85223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17</a:t>
            </a:fld>
            <a:endParaRPr lang="en-US"/>
          </a:p>
        </p:txBody>
      </p:sp>
    </p:spTree>
    <p:extLst>
      <p:ext uri="{BB962C8B-B14F-4D97-AF65-F5344CB8AC3E}">
        <p14:creationId xmlns:p14="http://schemas.microsoft.com/office/powerpoint/2010/main" val="1798308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from the bottom</a:t>
            </a:r>
          </a:p>
          <a:p>
            <a:endParaRPr lang="en-US" baseline="0" dirty="0" smtClean="0"/>
          </a:p>
          <a:p>
            <a:r>
              <a:rPr lang="en-US" baseline="0" dirty="0" smtClean="0"/>
              <a:t>build?</a:t>
            </a:r>
          </a:p>
          <a:p>
            <a:r>
              <a:rPr lang="en-US" baseline="0" dirty="0" smtClean="0"/>
              <a:t>pictures </a:t>
            </a:r>
            <a:r>
              <a:rPr lang="en-US" baseline="0" dirty="0" err="1" smtClean="0"/>
              <a:t>comfusing</a:t>
            </a:r>
            <a:r>
              <a:rPr lang="en-US" baseline="0" dirty="0" smtClean="0"/>
              <a:t>: no purple at bottom?</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18</a:t>
            </a:fld>
            <a:endParaRPr lang="en-US"/>
          </a:p>
        </p:txBody>
      </p:sp>
    </p:spTree>
    <p:extLst>
      <p:ext uri="{BB962C8B-B14F-4D97-AF65-F5344CB8AC3E}">
        <p14:creationId xmlns:p14="http://schemas.microsoft.com/office/powerpoint/2010/main" val="1536931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smtClean="0"/>
              <a:t>Parameters are </a:t>
            </a:r>
            <a:r>
              <a:rPr lang="en-US" i="1" dirty="0" smtClean="0"/>
              <a:t>interpretable </a:t>
            </a:r>
            <a:r>
              <a:rPr lang="en-US" dirty="0" smtClean="0"/>
              <a:t>and</a:t>
            </a:r>
            <a:r>
              <a:rPr lang="en-US" i="1" dirty="0" smtClean="0"/>
              <a:t> predictable.</a:t>
            </a:r>
          </a:p>
          <a:p>
            <a:pPr lvl="1"/>
            <a:r>
              <a:rPr lang="en-US" dirty="0" smtClean="0"/>
              <a:t>Event time -&gt; arrival time</a:t>
            </a:r>
          </a:p>
          <a:p>
            <a:pPr lvl="1"/>
            <a:r>
              <a:rPr lang="en-US" dirty="0" smtClean="0"/>
              <a:t>Event magnitude -&gt; signal amplitude</a:t>
            </a:r>
          </a:p>
          <a:p>
            <a:pPr lvl="1"/>
            <a:r>
              <a:rPr lang="en-US" dirty="0" smtClean="0"/>
              <a:t>Other </a:t>
            </a:r>
            <a:r>
              <a:rPr lang="en-US" dirty="0" err="1" smtClean="0"/>
              <a:t>params</a:t>
            </a:r>
            <a:r>
              <a:rPr lang="en-US" dirty="0" smtClean="0"/>
              <a:t> also (roughly) modeled as linear functions of event magnitude and event-station distance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Von Neumann: with four parameters I can fit an elephant, with five I can make him wiggle his trunk</a:t>
            </a:r>
            <a:r>
              <a:rPr lang="is-IS" dirty="0" smtClean="0"/>
              <a:t>…</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t>Cua</a:t>
            </a:r>
            <a:r>
              <a:rPr lang="en-US" dirty="0" smtClean="0"/>
              <a:t> (2005) adds a peak duration, uses a polynomial decay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t>Mayeda</a:t>
            </a:r>
            <a:r>
              <a:rPr lang="en-US" dirty="0" smtClean="0"/>
              <a:t> (2003) uses a mix of polynomial (for peak) and exponential (for coda) decay</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latin typeface="+mn-lt"/>
                <a:ea typeface="+mn-ea"/>
                <a:cs typeface="+mn-cs"/>
              </a:rPr>
              <a:t>f(t) = \left\{\begin{array}{</a:t>
            </a:r>
            <a:r>
              <a:rPr lang="en-US" sz="1200" kern="1200" dirty="0" err="1" smtClean="0">
                <a:solidFill>
                  <a:schemeClr val="tx1"/>
                </a:solidFill>
                <a:latin typeface="+mn-lt"/>
                <a:ea typeface="+mn-ea"/>
                <a:cs typeface="+mn-cs"/>
              </a:rPr>
              <a:t>ll</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\alpha (t-t_0) / \tau &amp; \text{ if } t-t_0 &lt; \tau\\</a:t>
            </a:r>
          </a:p>
          <a:p>
            <a:r>
              <a:rPr lang="it-IT" sz="1200" kern="1200" dirty="0" smtClean="0">
                <a:solidFill>
                  <a:schemeClr val="tx1"/>
                </a:solidFill>
                <a:latin typeface="+mn-lt"/>
                <a:ea typeface="+mn-ea"/>
                <a:cs typeface="+mn-cs"/>
              </a:rPr>
              <a:t>\</a:t>
            </a:r>
            <a:r>
              <a:rPr lang="it-IT" sz="1200" kern="1200" dirty="0" err="1" smtClean="0">
                <a:solidFill>
                  <a:schemeClr val="tx1"/>
                </a:solidFill>
                <a:latin typeface="+mn-lt"/>
                <a:ea typeface="+mn-ea"/>
                <a:cs typeface="+mn-cs"/>
              </a:rPr>
              <a:t>alpha</a:t>
            </a:r>
            <a:r>
              <a:rPr lang="it-IT" sz="1200" kern="1200" dirty="0" smtClean="0">
                <a:solidFill>
                  <a:schemeClr val="tx1"/>
                </a:solidFill>
                <a:latin typeface="+mn-lt"/>
                <a:ea typeface="+mn-ea"/>
                <a:cs typeface="+mn-cs"/>
              </a:rPr>
              <a:t> (t-t_0+1)^{-\gamma} e^{-\beta (t-t_0)} &amp;\text{ </a:t>
            </a:r>
            <a:r>
              <a:rPr lang="it-IT" sz="1200" kern="1200" dirty="0" err="1" smtClean="0">
                <a:solidFill>
                  <a:schemeClr val="tx1"/>
                </a:solidFill>
                <a:latin typeface="+mn-lt"/>
                <a:ea typeface="+mn-ea"/>
                <a:cs typeface="+mn-cs"/>
              </a:rPr>
              <a:t>o.w</a:t>
            </a:r>
            <a:r>
              <a:rPr lang="it-IT" sz="1200" kern="1200" dirty="0" smtClean="0">
                <a:solidFill>
                  <a:schemeClr val="tx1"/>
                </a:solidFill>
                <a:latin typeface="+mn-lt"/>
                <a:ea typeface="+mn-ea"/>
                <a:cs typeface="+mn-cs"/>
              </a:rPr>
              <a:t>.}\\</a:t>
            </a:r>
          </a:p>
          <a:p>
            <a:r>
              <a:rPr lang="it-IT" sz="1200" kern="1200" dirty="0" smtClean="0">
                <a:solidFill>
                  <a:schemeClr val="tx1"/>
                </a:solidFill>
                <a:latin typeface="+mn-lt"/>
                <a:ea typeface="+mn-ea"/>
                <a:cs typeface="+mn-cs"/>
              </a:rPr>
              <a:t>\end{array}\right.</a:t>
            </a:r>
          </a:p>
          <a:p>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\begin{array}{l}</a:t>
            </a:r>
          </a:p>
          <a:p>
            <a:r>
              <a:rPr lang="en-US" sz="1200" kern="1200" dirty="0" smtClean="0">
                <a:solidFill>
                  <a:schemeClr val="tx1"/>
                </a:solidFill>
                <a:latin typeface="+mn-lt"/>
                <a:ea typeface="+mn-ea"/>
                <a:cs typeface="+mn-cs"/>
              </a:rPr>
              <a:t>t_0\text{: arrival time}\\</a:t>
            </a:r>
          </a:p>
          <a:p>
            <a:r>
              <a:rPr lang="en-US" sz="1200" kern="1200" dirty="0" smtClean="0">
                <a:solidFill>
                  <a:schemeClr val="tx1"/>
                </a:solidFill>
                <a:latin typeface="+mn-lt"/>
                <a:ea typeface="+mn-ea"/>
                <a:cs typeface="+mn-cs"/>
              </a:rPr>
              <a:t>\tau\text{: onset period}\\</a:t>
            </a:r>
          </a:p>
          <a:p>
            <a:r>
              <a:rPr lang="en-US" sz="1200" kern="1200" dirty="0" smtClean="0">
                <a:solidFill>
                  <a:schemeClr val="tx1"/>
                </a:solidFill>
                <a:latin typeface="+mn-lt"/>
                <a:ea typeface="+mn-ea"/>
                <a:cs typeface="+mn-cs"/>
              </a:rPr>
              <a:t>\alpha\text{: amplitude}\\</a:t>
            </a:r>
          </a:p>
          <a:p>
            <a:r>
              <a:rPr lang="en-US" sz="1200" kern="1200" dirty="0" smtClean="0">
                <a:solidFill>
                  <a:schemeClr val="tx1"/>
                </a:solidFill>
                <a:latin typeface="+mn-lt"/>
                <a:ea typeface="+mn-ea"/>
                <a:cs typeface="+mn-cs"/>
              </a:rPr>
              <a:t>\gamma\text{: peak decay}\\</a:t>
            </a:r>
          </a:p>
          <a:p>
            <a:r>
              <a:rPr lang="en-US" sz="1200" kern="1200" dirty="0" smtClean="0">
                <a:solidFill>
                  <a:schemeClr val="tx1"/>
                </a:solidFill>
                <a:latin typeface="+mn-lt"/>
                <a:ea typeface="+mn-ea"/>
                <a:cs typeface="+mn-cs"/>
              </a:rPr>
              <a:t>\beta\text{: coda decay}</a:t>
            </a:r>
          </a:p>
          <a:p>
            <a:r>
              <a:rPr lang="en-US" sz="1200" kern="1200" dirty="0" smtClean="0">
                <a:solidFill>
                  <a:schemeClr val="tx1"/>
                </a:solidFill>
                <a:latin typeface="+mn-lt"/>
                <a:ea typeface="+mn-ea"/>
                <a:cs typeface="+mn-cs"/>
              </a:rPr>
              <a:t>\end{array}</a:t>
            </a:r>
            <a:endParaRPr lang="en-US" dirty="0" smtClean="0"/>
          </a:p>
          <a:p>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19</a:t>
            </a:fld>
            <a:endParaRPr lang="en-US"/>
          </a:p>
        </p:txBody>
      </p:sp>
    </p:spTree>
    <p:extLst>
      <p:ext uri="{BB962C8B-B14F-4D97-AF65-F5344CB8AC3E}">
        <p14:creationId xmlns:p14="http://schemas.microsoft.com/office/powerpoint/2010/main" val="1446294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from the bottom</a:t>
            </a:r>
          </a:p>
          <a:p>
            <a:endParaRPr lang="en-US" baseline="0" dirty="0" smtClean="0"/>
          </a:p>
          <a:p>
            <a:r>
              <a:rPr lang="en-US" baseline="0" dirty="0" smtClean="0"/>
              <a:t>build?</a:t>
            </a:r>
          </a:p>
          <a:p>
            <a:r>
              <a:rPr lang="en-US" baseline="0" dirty="0" smtClean="0"/>
              <a:t>pictures </a:t>
            </a:r>
            <a:r>
              <a:rPr lang="en-US" baseline="0" dirty="0" err="1" smtClean="0"/>
              <a:t>comfusing</a:t>
            </a:r>
            <a:r>
              <a:rPr lang="en-US" baseline="0" dirty="0" smtClean="0"/>
              <a:t>: no purple at bottom?</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21</a:t>
            </a:fld>
            <a:endParaRPr lang="en-US"/>
          </a:p>
        </p:txBody>
      </p:sp>
    </p:spTree>
    <p:extLst>
      <p:ext uri="{BB962C8B-B14F-4D97-AF65-F5344CB8AC3E}">
        <p14:creationId xmlns:p14="http://schemas.microsoft.com/office/powerpoint/2010/main" val="1120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waveforms is 30s before the predicted</a:t>
            </a:r>
            <a:r>
              <a:rPr lang="en-US" baseline="0" dirty="0" smtClean="0"/>
              <a:t> P arrival, then 70s after</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3</a:t>
            </a:fld>
            <a:endParaRPr lang="en-US"/>
          </a:p>
        </p:txBody>
      </p:sp>
    </p:spTree>
    <p:extLst>
      <p:ext uri="{BB962C8B-B14F-4D97-AF65-F5344CB8AC3E}">
        <p14:creationId xmlns:p14="http://schemas.microsoft.com/office/powerpoint/2010/main" val="130632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example of </a:t>
            </a:r>
          </a:p>
          <a:p>
            <a:r>
              <a:rPr lang="en-US" dirty="0" smtClean="0"/>
              <a:t> - wavelet coefficients</a:t>
            </a:r>
          </a:p>
          <a:p>
            <a:r>
              <a:rPr lang="en-US" dirty="0" smtClean="0"/>
              <a:t>also explain that it doesn't matter terribly, we just need a basis</a:t>
            </a:r>
          </a:p>
          <a:p>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22</a:t>
            </a:fld>
            <a:endParaRPr lang="en-US"/>
          </a:p>
        </p:txBody>
      </p:sp>
    </p:spTree>
    <p:extLst>
      <p:ext uri="{BB962C8B-B14F-4D97-AF65-F5344CB8AC3E}">
        <p14:creationId xmlns:p14="http://schemas.microsoft.com/office/powerpoint/2010/main" val="49035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www.yourchildlearns.com</a:t>
            </a:r>
            <a:r>
              <a:rPr lang="en-US" dirty="0" smtClean="0"/>
              <a:t>/online-atlas/images/map-of-united-states-2.gif</a:t>
            </a:r>
            <a:endParaRPr lang="en-US" dirty="0"/>
          </a:p>
        </p:txBody>
      </p:sp>
      <p:sp>
        <p:nvSpPr>
          <p:cNvPr id="4" name="Slide Number Placeholder 3"/>
          <p:cNvSpPr>
            <a:spLocks noGrp="1"/>
          </p:cNvSpPr>
          <p:nvPr>
            <p:ph type="sldNum" sz="quarter" idx="10"/>
          </p:nvPr>
        </p:nvSpPr>
        <p:spPr/>
        <p:txBody>
          <a:bodyPr/>
          <a:lstStyle/>
          <a:p>
            <a:fld id="{2C05C2A1-ED9D-424E-A9BF-F888522C7A48}" type="slidenum">
              <a:rPr lang="en-US" smtClean="0"/>
              <a:t>23</a:t>
            </a:fld>
            <a:endParaRPr lang="en-US"/>
          </a:p>
        </p:txBody>
      </p:sp>
    </p:spTree>
    <p:extLst>
      <p:ext uri="{BB962C8B-B14F-4D97-AF65-F5344CB8AC3E}">
        <p14:creationId xmlns:p14="http://schemas.microsoft.com/office/powerpoint/2010/main" val="1292636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Given prior on wavelet </a:t>
            </a:r>
            <a:r>
              <a:rPr lang="en-US" dirty="0" err="1" smtClean="0"/>
              <a:t>params</a:t>
            </a:r>
            <a:r>
              <a:rPr lang="en-US" dirty="0" smtClean="0"/>
              <a:t>, can compute signal probability in closed form as a Gaussian likelihood!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C05C2A1-ED9D-424E-A9BF-F888522C7A48}" type="slidenum">
              <a:rPr lang="en-US" smtClean="0"/>
              <a:t>29</a:t>
            </a:fld>
            <a:endParaRPr lang="en-US"/>
          </a:p>
        </p:txBody>
      </p:sp>
    </p:spTree>
    <p:extLst>
      <p:ext uri="{BB962C8B-B14F-4D97-AF65-F5344CB8AC3E}">
        <p14:creationId xmlns:p14="http://schemas.microsoft.com/office/powerpoint/2010/main" val="156182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Naturally composes with state-space noise models (e.g. autoregressive).</a:t>
            </a:r>
          </a:p>
          <a:p>
            <a:endParaRPr lang="en-US" dirty="0" smtClean="0"/>
          </a:p>
          <a:p>
            <a:r>
              <a:rPr lang="en-US" dirty="0" smtClean="0"/>
              <a:t>(lots of extra details here, overlapping arrivals,</a:t>
            </a:r>
            <a:r>
              <a:rPr lang="en-US" baseline="0" dirty="0" smtClean="0"/>
              <a:t> implementing this efficiently using the structure of transition/</a:t>
            </a:r>
            <a:r>
              <a:rPr lang="en-US" baseline="0" dirty="0" err="1" smtClean="0"/>
              <a:t>obs</a:t>
            </a:r>
            <a:r>
              <a:rPr lang="en-US" baseline="0" dirty="0" smtClean="0"/>
              <a:t> models, incremental likelihood calculations, etc.)</a:t>
            </a:r>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30</a:t>
            </a:fld>
            <a:endParaRPr lang="en-US"/>
          </a:p>
        </p:txBody>
      </p:sp>
    </p:spTree>
    <p:extLst>
      <p:ext uri="{BB962C8B-B14F-4D97-AF65-F5344CB8AC3E}">
        <p14:creationId xmlns:p14="http://schemas.microsoft.com/office/powerpoint/2010/main" val="2144010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x'|x</a:t>
            </a:r>
            <a:r>
              <a:rPr lang="en-US" sz="1200" kern="1200" dirty="0" smtClean="0">
                <a:solidFill>
                  <a:schemeClr val="tx1"/>
                </a:solidFill>
                <a:latin typeface="+mn-lt"/>
                <a:ea typeface="+mn-ea"/>
                <a:cs typeface="+mn-cs"/>
              </a:rPr>
              <a:t>) = \min\left\{1,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textcolor</a:t>
            </a:r>
            <a:r>
              <a:rPr lang="en-US" sz="1200" kern="1200" dirty="0" smtClean="0">
                <a:solidFill>
                  <a:schemeClr val="tx1"/>
                </a:solidFill>
                <a:latin typeface="+mn-lt"/>
                <a:ea typeface="+mn-ea"/>
                <a:cs typeface="+mn-cs"/>
              </a:rPr>
              <a:t>{red}{</a:t>
            </a:r>
          </a:p>
          <a:p>
            <a:r>
              <a:rPr lang="en-US" sz="1200" kern="1200" dirty="0" smtClean="0">
                <a:solidFill>
                  <a:schemeClr val="tx1"/>
                </a:solidFill>
                <a:latin typeface="+mn-lt"/>
                <a:ea typeface="+mn-ea"/>
                <a:cs typeface="+mn-cs"/>
              </a:rPr>
              <a:t>\pi(x')}q(</a:t>
            </a:r>
            <a:r>
              <a:rPr lang="en-US" sz="1200" kern="1200" dirty="0" err="1" smtClean="0">
                <a:solidFill>
                  <a:schemeClr val="tx1"/>
                </a:solidFill>
                <a:latin typeface="+mn-lt"/>
                <a:ea typeface="+mn-ea"/>
                <a:cs typeface="+mn-cs"/>
              </a:rPr>
              <a:t>x|x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textcolor</a:t>
            </a:r>
            <a:r>
              <a:rPr lang="en-US" sz="1200" kern="1200" dirty="0" smtClean="0">
                <a:solidFill>
                  <a:schemeClr val="tx1"/>
                </a:solidFill>
                <a:latin typeface="+mn-lt"/>
                <a:ea typeface="+mn-ea"/>
                <a:cs typeface="+mn-cs"/>
              </a:rPr>
              <a:t>{red}{\pi(x)}q(</a:t>
            </a:r>
            <a:r>
              <a:rPr lang="en-US" sz="1200" kern="1200" dirty="0" err="1" smtClean="0">
                <a:solidFill>
                  <a:schemeClr val="tx1"/>
                </a:solidFill>
                <a:latin typeface="+mn-lt"/>
                <a:ea typeface="+mn-ea"/>
                <a:cs typeface="+mn-cs"/>
              </a:rPr>
              <a:t>x'|x</a:t>
            </a:r>
            <a:r>
              <a:rPr lang="en-US" sz="1200" kern="1200" dirty="0" smtClean="0">
                <a:solidFill>
                  <a:schemeClr val="tx1"/>
                </a:solidFill>
                <a:latin typeface="+mn-lt"/>
                <a:ea typeface="+mn-ea"/>
                <a:cs typeface="+mn-cs"/>
              </a:rPr>
              <a:t>)}\right\}</a:t>
            </a:r>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31</a:t>
            </a:fld>
            <a:endParaRPr lang="en-US"/>
          </a:p>
        </p:txBody>
      </p:sp>
    </p:spTree>
    <p:extLst>
      <p:ext uri="{BB962C8B-B14F-4D97-AF65-F5344CB8AC3E}">
        <p14:creationId xmlns:p14="http://schemas.microsoft.com/office/powerpoint/2010/main" val="341190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34</a:t>
            </a:fld>
            <a:endParaRPr lang="en-US"/>
          </a:p>
        </p:txBody>
      </p:sp>
    </p:spTree>
    <p:extLst>
      <p:ext uri="{BB962C8B-B14F-4D97-AF65-F5344CB8AC3E}">
        <p14:creationId xmlns:p14="http://schemas.microsoft.com/office/powerpoint/2010/main" val="684383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baseline="0" dirty="0" err="1" smtClean="0">
                <a:solidFill>
                  <a:schemeClr val="tx1"/>
                </a:solidFill>
                <a:latin typeface="+mn-lt"/>
                <a:ea typeface="+mn-ea"/>
                <a:cs typeface="+mn-cs"/>
              </a:rPr>
              <a:t>Event</a:t>
            </a:r>
            <a:r>
              <a:rPr lang="nb-NO" sz="1200" kern="1200" baseline="0" dirty="0" smtClean="0">
                <a:solidFill>
                  <a:schemeClr val="tx1"/>
                </a:solidFill>
                <a:latin typeface="+mn-lt"/>
                <a:ea typeface="+mn-ea"/>
                <a:cs typeface="+mn-cs"/>
              </a:rPr>
              <a:t> at 119.79◦W, 39.60◦N</a:t>
            </a:r>
            <a:endParaRPr lang="en-US" baseline="0" dirty="0"/>
          </a:p>
        </p:txBody>
      </p:sp>
      <p:sp>
        <p:nvSpPr>
          <p:cNvPr id="4" name="Slide Number Placeholder 3"/>
          <p:cNvSpPr>
            <a:spLocks noGrp="1"/>
          </p:cNvSpPr>
          <p:nvPr>
            <p:ph type="sldNum" sz="quarter" idx="10"/>
          </p:nvPr>
        </p:nvSpPr>
        <p:spPr/>
        <p:txBody>
          <a:bodyPr/>
          <a:lstStyle/>
          <a:p>
            <a:fld id="{D9981226-58AC-2949-A21A-29E11FD6E1C4}" type="slidenum">
              <a:rPr lang="en-US" smtClean="0"/>
              <a:t>43</a:t>
            </a:fld>
            <a:endParaRPr lang="en-US"/>
          </a:p>
        </p:txBody>
      </p:sp>
    </p:spTree>
    <p:extLst>
      <p:ext uri="{BB962C8B-B14F-4D97-AF65-F5344CB8AC3E}">
        <p14:creationId xmlns:p14="http://schemas.microsoft.com/office/powerpoint/2010/main" val="1335179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modeling the actual signals gives you the precise locations that you'd get from waveform matching, along the sub-threshold detections from waveform correlations, the same kind of noise reduction as array beamforming but using the entire network, the precise relative locations you'd get from double differencing, while still including absolute travel times so you get locations for de novo events. And we do all of this in a unified Bayesian inference system that trades off all of these phenomena consistent with their uncertainties. So, we think this is a very promising approach to monitoring, the initial results are promising. And right now we're working to scale the system up to run on larger datasets so I think at the next </a:t>
            </a:r>
            <a:r>
              <a:rPr lang="en-US" dirty="0" err="1" smtClean="0"/>
              <a:t>SnT</a:t>
            </a:r>
            <a:r>
              <a:rPr lang="en-US" dirty="0" smtClean="0"/>
              <a:t> we'll be able to come back and show that this really is the next generation of monitoring after NET-VISA. Thanks.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44</a:t>
            </a:fld>
            <a:endParaRPr lang="en-US"/>
          </a:p>
        </p:txBody>
      </p:sp>
    </p:spTree>
    <p:extLst>
      <p:ext uri="{BB962C8B-B14F-4D97-AF65-F5344CB8AC3E}">
        <p14:creationId xmlns:p14="http://schemas.microsoft.com/office/powerpoint/2010/main" val="209489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4</a:t>
            </a:fld>
            <a:endParaRPr lang="en-US"/>
          </a:p>
        </p:txBody>
      </p:sp>
    </p:spTree>
    <p:extLst>
      <p:ext uri="{BB962C8B-B14F-4D97-AF65-F5344CB8AC3E}">
        <p14:creationId xmlns:p14="http://schemas.microsoft.com/office/powerpoint/2010/main" val="60811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6DD32616-53BA-D843-A8E2-83CF4EE20E69}" type="datetime9">
              <a:rPr lang="en-US" sz="1200"/>
              <a:pPr eaLnBrk="1" hangingPunct="1"/>
              <a:t>10/20/16 7:38:31 PM</a:t>
            </a:fld>
            <a:endParaRPr lang="en-US" sz="1200"/>
          </a:p>
        </p:txBody>
      </p:sp>
      <p:sp>
        <p:nvSpPr>
          <p:cNvPr id="2048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DB3DA18B-5D95-1344-B0E0-1046FA084C9B}" type="slidenum">
              <a:rPr lang="en-US" sz="1200"/>
              <a:pPr eaLnBrk="1" hangingPunct="1"/>
              <a:t>5</a:t>
            </a:fld>
            <a:endParaRPr lang="en-US" sz="1200"/>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smtClean="0"/>
              <a:t>mention inference</a:t>
            </a:r>
          </a:p>
          <a:p>
            <a:pPr eaLnBrk="1" hangingPunct="1"/>
            <a:endParaRPr lang="en-US" dirty="0" smtClean="0"/>
          </a:p>
          <a:p>
            <a:pPr eaLnBrk="1" hangingPunct="1"/>
            <a:r>
              <a:rPr lang="en-US" dirty="0" smtClean="0"/>
              <a:t>So as I said, I’ll just start with some background on</a:t>
            </a:r>
            <a:r>
              <a:rPr lang="en-US" baseline="0" dirty="0" smtClean="0"/>
              <a:t> Bayesian methods. To build a Bayesian model, there are a few components that you have to specify. First, you need a prior probability distribution which reflects the historical empirical frequencies of events and location/magnitude distribution of events. Then you also have to specify a forward model – statisticians sometimes call this a likelihood function or generative process -- which says, given some particular hypothesis about what events have taken place, what sorts of signals am I likely to observe? And this model can reflect expert knowledge, of the physics of wave </a:t>
            </a:r>
            <a:r>
              <a:rPr lang="en-US" baseline="0" dirty="0" err="1" smtClean="0"/>
              <a:t>propogation</a:t>
            </a:r>
            <a:r>
              <a:rPr lang="en-US" baseline="0" dirty="0" smtClean="0"/>
              <a:t> and the response of our measurement instruments and generally what we're likely to observe. One thing to note here is that when I say “forward model” throughout this talk, I mean a *statistical* model, which, more than predicting one particular signal, assigns a probability to every signal we might observe.</a:t>
            </a:r>
          </a:p>
          <a:p>
            <a:pPr eaLnBrk="1" hangingPunct="1"/>
            <a:r>
              <a:rPr lang="en-US" dirty="0" smtClean="0"/>
              <a:t>And both the forward model and the prior distribution can have parameters which we learn from historical data.</a:t>
            </a:r>
          </a:p>
          <a:p>
            <a:pPr eaLnBrk="1" hangingPunct="1"/>
            <a:r>
              <a:rPr lang="en-US" dirty="0" smtClean="0"/>
              <a:t>Finally given both these pieces, there's a theorem, Bayes' theorem, which says we just multiply the prior distribution by the forward model and re-normalize all the probabilities, and we get a posterior distribution which reflects mathematically, the probability of any given event sequence conditioned the signals that we observed. To find the most probable sequence of events, all we have to do now is maximize this function, (actually doing this can be computationally difficult but there are lots of approaches to inference algorithms).</a:t>
            </a:r>
          </a:p>
          <a:p>
            <a:pPr eaLnBrk="1" hangingPunct="1"/>
            <a:endParaRPr lang="en-US" dirty="0" smtClean="0"/>
          </a:p>
          <a:p>
            <a:pPr eaLnBrk="1" hangingPunct="1"/>
            <a:r>
              <a:rPr lang="en-US" dirty="0" smtClean="0"/>
              <a:t>Now the advantage of doing things this way is a totally rigorous, principled handling of uncertainty; our conclusions just follow naturally from the laws of probability theory. And we're not picking and choosing, saying "this evidence seems relevant", the posterior probabilities take into account all of the evidence we observe.</a:t>
            </a:r>
          </a:p>
          <a:p>
            <a:pPr eaLnBrk="1" hangingPunct="1"/>
            <a:r>
              <a:rPr lang="en-US" dirty="0" smtClean="0"/>
              <a:t>And a really big important thing is that the Bayesian framework separates the physical model from the inference algorithm. Any sound inference algorithm will just find the most likely event sequence given the evidence, under the model. So if one of you guys, or any geophysicist out there goes in and says, well, your model is wrong and it should actually account for this phenomenon, then just by improving the model we've automatically improved the output of the system; no need to go through and change all the algorithms.</a:t>
            </a:r>
          </a:p>
          <a:p>
            <a:pPr eaLnBrk="1" hangingPunct="1"/>
            <a:r>
              <a:rPr lang="en-US" dirty="0" smtClean="0"/>
              <a:t>----- Meeting Notes (10/20/13 16:49) -----</a:t>
            </a:r>
          </a:p>
          <a:p>
            <a:pPr eaLnBrk="1" hangingPunct="1"/>
            <a:r>
              <a:rPr lang="en-US" dirty="0" smtClean="0"/>
              <a:t>Delete all subscripts</a:t>
            </a:r>
            <a:endParaRPr lang="en-US" dirty="0"/>
          </a:p>
        </p:txBody>
      </p:sp>
    </p:spTree>
    <p:extLst>
      <p:ext uri="{BB962C8B-B14F-4D97-AF65-F5344CB8AC3E}">
        <p14:creationId xmlns:p14="http://schemas.microsoft.com/office/powerpoint/2010/main" val="1073280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6</a:t>
            </a:fld>
            <a:endParaRPr lang="en-US"/>
          </a:p>
        </p:txBody>
      </p:sp>
    </p:spTree>
    <p:extLst>
      <p:ext uri="{BB962C8B-B14F-4D97-AF65-F5344CB8AC3E}">
        <p14:creationId xmlns:p14="http://schemas.microsoft.com/office/powerpoint/2010/main" val="14077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13E516B8-F480-BF49-BDF1-654950ADF592}" type="datetime9">
              <a:rPr lang="en-US" sz="1200"/>
              <a:pPr eaLnBrk="1" hangingPunct="1"/>
              <a:t>10/20/16 7:38:32 PM</a:t>
            </a:fld>
            <a:endParaRPr lang="en-US" sz="1200"/>
          </a:p>
        </p:txBody>
      </p:sp>
      <p:sp>
        <p:nvSpPr>
          <p:cNvPr id="2253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0A83F32-2B70-334B-8E10-4F6AA5BDF66F}" type="slidenum">
              <a:rPr lang="en-US" sz="1200"/>
              <a:pPr eaLnBrk="1" hangingPunct="1"/>
              <a:t>7</a:t>
            </a:fld>
            <a:endParaRPr lang="en-US" sz="1200"/>
          </a:p>
        </p:txBody>
      </p:sp>
      <p:sp>
        <p:nvSpPr>
          <p:cNvPr id="22532" name="Rectangle 2"/>
          <p:cNvSpPr>
            <a:spLocks noGrp="1" noRot="1" noChangeAspect="1" noChangeArrowheads="1"/>
          </p:cNvSpPr>
          <p:nvPr>
            <p:ph type="sldImg"/>
          </p:nvPr>
        </p:nvSpPr>
        <p:spPr>
          <a:solidFill>
            <a:srgbClr val="FFFFFF"/>
          </a:solidFill>
          <a:ln/>
        </p:spPr>
      </p:sp>
      <p:sp>
        <p:nvSpPr>
          <p:cNvPr id="22533"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r>
              <a:rPr lang="en-US" dirty="0" smtClean="0"/>
              <a:t>Now when we actually build a monitoring system, we have to choose how much of the data and the physics to include in our model. In monitoring we always start with the waveforms themselves, and</a:t>
            </a:r>
            <a:endParaRPr lang="en-US" dirty="0"/>
          </a:p>
        </p:txBody>
      </p:sp>
    </p:spTree>
    <p:extLst>
      <p:ext uri="{BB962C8B-B14F-4D97-AF65-F5344CB8AC3E}">
        <p14:creationId xmlns:p14="http://schemas.microsoft.com/office/powerpoint/2010/main" val="122593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50DFDB6-DEFF-754C-98D1-E0C7A6E5499C}" type="datetime9">
              <a:rPr lang="en-US" sz="1200"/>
              <a:pPr eaLnBrk="1" hangingPunct="1"/>
              <a:t>10/20/16 7:38:32 PM</a:t>
            </a:fld>
            <a:endParaRPr lang="en-US" sz="1200"/>
          </a:p>
        </p:txBody>
      </p:sp>
      <p:sp>
        <p:nvSpPr>
          <p:cNvPr id="2457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CA9B638-E970-B645-93FF-E27A94F76A62}" type="slidenum">
              <a:rPr lang="en-US" sz="1200"/>
              <a:pPr eaLnBrk="1" hangingPunct="1"/>
              <a:t>8</a:t>
            </a:fld>
            <a:endParaRPr lang="en-US" sz="1200"/>
          </a:p>
        </p:txBody>
      </p:sp>
      <p:sp>
        <p:nvSpPr>
          <p:cNvPr id="24580" name="Rectangle 2"/>
          <p:cNvSpPr>
            <a:spLocks noGrp="1" noRot="1" noChangeAspect="1" noChangeArrowheads="1"/>
          </p:cNvSpPr>
          <p:nvPr>
            <p:ph type="sldImg"/>
          </p:nvPr>
        </p:nvSpPr>
        <p:spPr>
          <a:solidFill>
            <a:srgbClr val="FFFFFF"/>
          </a:solidFill>
          <a:ln/>
        </p:spPr>
      </p:sp>
      <p:sp>
        <p:nvSpPr>
          <p:cNvPr id="24581"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traditionally there is some station processing that looks at the waveform and tries to pick out a set of detections.</a:t>
            </a:r>
          </a:p>
          <a:p>
            <a:pPr eaLnBrk="1" hangingPunct="1"/>
            <a:endParaRPr lang="en-US" dirty="0"/>
          </a:p>
        </p:txBody>
      </p:sp>
    </p:spTree>
    <p:extLst>
      <p:ext uri="{BB962C8B-B14F-4D97-AF65-F5344CB8AC3E}">
        <p14:creationId xmlns:p14="http://schemas.microsoft.com/office/powerpoint/2010/main" val="795334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E1E6A85A-03E7-B146-B66E-B550BC460554}" type="datetime9">
              <a:rPr lang="en-US" sz="1200"/>
              <a:pPr eaLnBrk="1" hangingPunct="1"/>
              <a:t>10/20/16 7:38:32 PM</a:t>
            </a:fld>
            <a:endParaRPr lang="en-US" sz="1200"/>
          </a:p>
        </p:txBody>
      </p:sp>
      <p:sp>
        <p:nvSpPr>
          <p:cNvPr id="2662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48F743DC-B973-0E46-8718-857DDCC50B66}" type="slidenum">
              <a:rPr lang="en-US" sz="1200"/>
              <a:pPr eaLnBrk="1" hangingPunct="1"/>
              <a:t>9</a:t>
            </a:fld>
            <a:endParaRPr lang="en-US" sz="1200"/>
          </a:p>
        </p:txBody>
      </p:sp>
      <p:sp>
        <p:nvSpPr>
          <p:cNvPr id="26628" name="Rectangle 2"/>
          <p:cNvSpPr>
            <a:spLocks noGrp="1" noRot="1" noChangeAspect="1" noChangeArrowheads="1"/>
          </p:cNvSpPr>
          <p:nvPr>
            <p:ph type="sldImg"/>
          </p:nvPr>
        </p:nvSpPr>
        <p:spPr>
          <a:solidFill>
            <a:srgbClr val="FFFFFF"/>
          </a:solidFill>
          <a:ln/>
        </p:spPr>
      </p:sp>
      <p:sp>
        <p:nvSpPr>
          <p:cNvPr id="26629"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defTabSz="897301" fontAlgn="base">
              <a:spcBef>
                <a:spcPct val="30000"/>
              </a:spcBef>
              <a:spcAft>
                <a:spcPct val="0"/>
              </a:spcAft>
              <a:defRPr/>
            </a:pPr>
            <a:r>
              <a:rPr lang="en-US" baseline="0" dirty="0" smtClean="0"/>
              <a:t>Then in a system like GA, you keep moving up: you take these detections and try to construct a set of events. </a:t>
            </a:r>
            <a:endParaRPr lang="en-US" dirty="0"/>
          </a:p>
        </p:txBody>
      </p:sp>
    </p:spTree>
    <p:extLst>
      <p:ext uri="{BB962C8B-B14F-4D97-AF65-F5344CB8AC3E}">
        <p14:creationId xmlns:p14="http://schemas.microsoft.com/office/powerpoint/2010/main" val="449850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dt" sz="quarter"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6DF5206-D012-544F-9EC2-7A9C1AC5E2D0}" type="datetime9">
              <a:rPr lang="en-US" sz="1200"/>
              <a:pPr eaLnBrk="1" hangingPunct="1"/>
              <a:t>10/20/16 7:38:32 PM</a:t>
            </a:fld>
            <a:endParaRPr lang="en-US" sz="1200"/>
          </a:p>
        </p:txBody>
      </p:sp>
      <p:sp>
        <p:nvSpPr>
          <p:cNvPr id="2867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2C0546A8-F6D3-7D4B-B2EA-3E06F29CAB92}" type="slidenum">
              <a:rPr lang="en-US" sz="1200"/>
              <a:pPr eaLnBrk="1" hangingPunct="1"/>
              <a:t>10</a:t>
            </a:fld>
            <a:endParaRPr lang="en-US" sz="1200"/>
          </a:p>
        </p:txBody>
      </p:sp>
      <p:sp>
        <p:nvSpPr>
          <p:cNvPr id="28676" name="Rectangle 2"/>
          <p:cNvSpPr>
            <a:spLocks noGrp="1" noRot="1" noChangeAspect="1" noChangeArrowheads="1"/>
          </p:cNvSpPr>
          <p:nvPr>
            <p:ph type="sldImg"/>
          </p:nvPr>
        </p:nvSpPr>
        <p:spPr>
          <a:solidFill>
            <a:srgbClr val="FFFFFF"/>
          </a:solidFill>
          <a:ln/>
        </p:spPr>
      </p:sp>
      <p:sp>
        <p:nvSpPr>
          <p:cNvPr id="28677"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defTabSz="897301" fontAlgn="base">
              <a:spcBef>
                <a:spcPct val="30000"/>
              </a:spcBef>
              <a:spcAft>
                <a:spcPct val="0"/>
              </a:spcAft>
              <a:defRPr/>
            </a:pPr>
            <a:r>
              <a:rPr lang="en-US" baseline="0" dirty="0" smtClean="0"/>
              <a:t>Now one way to be Bayesian is to build a forward model that starts with an event hypothesis and just tries to predict the detections that those events would generate. Then when you do inference you go backwards from the detections up to recover the events. </a:t>
            </a:r>
            <a:endParaRPr lang="en-US" dirty="0" smtClean="0"/>
          </a:p>
        </p:txBody>
      </p:sp>
    </p:spTree>
    <p:extLst>
      <p:ext uri="{BB962C8B-B14F-4D97-AF65-F5344CB8AC3E}">
        <p14:creationId xmlns:p14="http://schemas.microsoft.com/office/powerpoint/2010/main" val="1230707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48E737-ECEF-634B-9DDC-5F903A3EC9B6}"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7759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48E737-ECEF-634B-9DDC-5F903A3EC9B6}"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41062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48E737-ECEF-634B-9DDC-5F903A3EC9B6}"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8418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48E737-ECEF-634B-9DDC-5F903A3EC9B6}"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2146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48E737-ECEF-634B-9DDC-5F903A3EC9B6}" type="datetimeFigureOut">
              <a:rPr lang="en-US" smtClean="0"/>
              <a:t>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32119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48E737-ECEF-634B-9DDC-5F903A3EC9B6}"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31303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48E737-ECEF-634B-9DDC-5F903A3EC9B6}" type="datetimeFigureOut">
              <a:rPr lang="en-US" smtClean="0"/>
              <a:t>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2130822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48E737-ECEF-634B-9DDC-5F903A3EC9B6}" type="datetimeFigureOut">
              <a:rPr lang="en-US" smtClean="0"/>
              <a:t>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29103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8E737-ECEF-634B-9DDC-5F903A3EC9B6}" type="datetimeFigureOut">
              <a:rPr lang="en-US" smtClean="0"/>
              <a:t>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9109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8E737-ECEF-634B-9DDC-5F903A3EC9B6}"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27218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8E737-ECEF-634B-9DDC-5F903A3EC9B6}" type="datetimeFigureOut">
              <a:rPr lang="en-US" smtClean="0"/>
              <a:t>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27DE80-003B-FF4D-B9BF-46BAA2B2FEB5}" type="slidenum">
              <a:rPr lang="en-US" smtClean="0"/>
              <a:t>‹#›</a:t>
            </a:fld>
            <a:endParaRPr lang="en-US"/>
          </a:p>
        </p:txBody>
      </p:sp>
    </p:spTree>
    <p:extLst>
      <p:ext uri="{BB962C8B-B14F-4D97-AF65-F5344CB8AC3E}">
        <p14:creationId xmlns:p14="http://schemas.microsoft.com/office/powerpoint/2010/main" val="12594162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8E737-ECEF-634B-9DDC-5F903A3EC9B6}" type="datetimeFigureOut">
              <a:rPr lang="en-US" smtClean="0"/>
              <a:t>10/20/16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7DE80-003B-FF4D-B9BF-46BAA2B2FEB5}" type="slidenum">
              <a:rPr lang="en-US" smtClean="0"/>
              <a:t>‹#›</a:t>
            </a:fld>
            <a:endParaRPr lang="en-US"/>
          </a:p>
        </p:txBody>
      </p:sp>
    </p:spTree>
    <p:extLst>
      <p:ext uri="{BB962C8B-B14F-4D97-AF65-F5344CB8AC3E}">
        <p14:creationId xmlns:p14="http://schemas.microsoft.com/office/powerpoint/2010/main" val="1880671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microsoft.com/office/2007/relationships/hdphoto" Target="../media/hdphoto1.wdp"/><Relationship Id="rId5" Type="http://schemas.openxmlformats.org/officeDocument/2006/relationships/image" Target="../media/image33.png"/><Relationship Id="rId6" Type="http://schemas.microsoft.com/office/2007/relationships/hdphoto" Target="../media/hdphoto2.wdp"/><Relationship Id="rId7" Type="http://schemas.openxmlformats.org/officeDocument/2006/relationships/image" Target="../media/image3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prk_signals.png"/>
          <p:cNvPicPr>
            <a:picLocks/>
          </p:cNvPicPr>
          <p:nvPr/>
        </p:nvPicPr>
        <p:blipFill rotWithShape="1">
          <a:blip r:embed="rId3">
            <a:extLst>
              <a:ext uri="{28A0092B-C50C-407E-A947-70E740481C1C}">
                <a14:useLocalDpi xmlns:a14="http://schemas.microsoft.com/office/drawing/2010/main" val="0"/>
              </a:ext>
            </a:extLst>
          </a:blip>
          <a:srcRect r="49667" b="21676"/>
          <a:stretch/>
        </p:blipFill>
        <p:spPr>
          <a:xfrm>
            <a:off x="6034294" y="3781360"/>
            <a:ext cx="2923717" cy="2008593"/>
          </a:xfrm>
          <a:prstGeom prst="rect">
            <a:avLst/>
          </a:prstGeom>
        </p:spPr>
      </p:pic>
      <p:sp>
        <p:nvSpPr>
          <p:cNvPr id="7" name="Subtitle 2"/>
          <p:cNvSpPr txBox="1">
            <a:spLocks/>
          </p:cNvSpPr>
          <p:nvPr/>
        </p:nvSpPr>
        <p:spPr>
          <a:xfrm>
            <a:off x="263525" y="358766"/>
            <a:ext cx="5544398" cy="6324608"/>
          </a:xfrm>
          <a:prstGeom prst="rect">
            <a:avLst/>
          </a:prstGeom>
          <a:solidFill>
            <a:schemeClr val="bg1">
              <a:alpha val="70000"/>
            </a:schemeClr>
          </a:solidFill>
          <a:effectLst>
            <a:outerShdw blurRad="50800" dist="38100" dir="2700000" algn="tl" rotWithShape="0">
              <a:srgbClr val="000000">
                <a:alpha val="43000"/>
              </a:srgbClr>
            </a:outerShdw>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800" b="1" dirty="0" smtClean="0">
                <a:solidFill>
                  <a:srgbClr val="000000"/>
                </a:solidFill>
              </a:rPr>
              <a:t>Bayesian Seismic Monitoring from Raw Waveforms</a:t>
            </a:r>
          </a:p>
          <a:p>
            <a:pPr marL="0" indent="0" algn="ctr">
              <a:buNone/>
            </a:pPr>
            <a:endParaRPr lang="en-US" sz="2400" dirty="0" smtClean="0">
              <a:solidFill>
                <a:srgbClr val="000000"/>
              </a:solidFill>
            </a:endParaRPr>
          </a:p>
          <a:p>
            <a:pPr marL="0" indent="0" algn="ctr">
              <a:buNone/>
            </a:pPr>
            <a:r>
              <a:rPr lang="en-US" sz="3000" b="1" dirty="0" smtClean="0">
                <a:solidFill>
                  <a:srgbClr val="000000"/>
                </a:solidFill>
              </a:rPr>
              <a:t>Dave Moore </a:t>
            </a:r>
          </a:p>
          <a:p>
            <a:pPr marL="0" indent="0">
              <a:buNone/>
            </a:pPr>
            <a:endParaRPr lang="en-US" sz="3000" dirty="0">
              <a:solidFill>
                <a:srgbClr val="000000"/>
              </a:solidFill>
            </a:endParaRPr>
          </a:p>
          <a:p>
            <a:pPr marL="0" indent="0">
              <a:buNone/>
            </a:pPr>
            <a:r>
              <a:rPr lang="en-US" sz="3000" dirty="0" smtClean="0">
                <a:solidFill>
                  <a:srgbClr val="000000"/>
                </a:solidFill>
              </a:rPr>
              <a:t>With:</a:t>
            </a:r>
          </a:p>
          <a:p>
            <a:pPr marL="0" indent="0">
              <a:buNone/>
            </a:pPr>
            <a:r>
              <a:rPr lang="en-US" sz="3000" dirty="0" smtClean="0">
                <a:solidFill>
                  <a:srgbClr val="000000"/>
                </a:solidFill>
              </a:rPr>
              <a:t>Stuart Russell (UC Berkeley)</a:t>
            </a:r>
          </a:p>
          <a:p>
            <a:pPr marL="0" indent="0">
              <a:buNone/>
            </a:pPr>
            <a:r>
              <a:rPr lang="en-US" sz="3000" dirty="0" smtClean="0">
                <a:solidFill>
                  <a:srgbClr val="000000"/>
                </a:solidFill>
              </a:rPr>
              <a:t>Kevin Mayeda (UC Berkeley) </a:t>
            </a:r>
          </a:p>
          <a:p>
            <a:pPr marL="0" indent="0">
              <a:buNone/>
            </a:pPr>
            <a:r>
              <a:rPr lang="en-US" sz="3000" dirty="0" smtClean="0">
                <a:solidFill>
                  <a:srgbClr val="000000"/>
                </a:solidFill>
              </a:rPr>
              <a:t>Stephen Myers (LLNL)</a:t>
            </a:r>
          </a:p>
          <a:p>
            <a:endParaRPr lang="en-US" dirty="0" smtClean="0">
              <a:solidFill>
                <a:srgbClr val="000000"/>
              </a:solidFill>
            </a:endParaRPr>
          </a:p>
          <a:p>
            <a:endParaRPr lang="en-US" sz="2800" dirty="0" smtClean="0">
              <a:solidFill>
                <a:srgbClr val="000000"/>
              </a:solidFill>
            </a:endParaRPr>
          </a:p>
        </p:txBody>
      </p:sp>
      <p:pic>
        <p:nvPicPr>
          <p:cNvPr id="8" name="Picture 7"/>
          <p:cNvPicPr>
            <a:picLocks noChangeAspect="1"/>
          </p:cNvPicPr>
          <p:nvPr/>
        </p:nvPicPr>
        <p:blipFill rotWithShape="1">
          <a:blip r:embed="rId4"/>
          <a:srcRect t="9703"/>
          <a:stretch/>
        </p:blipFill>
        <p:spPr>
          <a:xfrm>
            <a:off x="6010189" y="1161512"/>
            <a:ext cx="3063366" cy="1587499"/>
          </a:xfrm>
          <a:prstGeom prst="rect">
            <a:avLst/>
          </a:prstGeom>
        </p:spPr>
      </p:pic>
      <p:sp>
        <p:nvSpPr>
          <p:cNvPr id="3" name="Up-Down Arrow 2"/>
          <p:cNvSpPr/>
          <p:nvPr/>
        </p:nvSpPr>
        <p:spPr>
          <a:xfrm>
            <a:off x="7363274" y="2938621"/>
            <a:ext cx="357196" cy="653129"/>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65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741DFFDB-4ED7-9340-A48C-031FCE05C035}" type="slidenum">
              <a:rPr lang="en-US" sz="1400"/>
              <a:pPr eaLnBrk="1" hangingPunct="1"/>
              <a:t>10</a:t>
            </a:fld>
            <a:endParaRPr lang="en-US" sz="1400"/>
          </a:p>
        </p:txBody>
      </p:sp>
      <p:sp>
        <p:nvSpPr>
          <p:cNvPr id="27651"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7652"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7653"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7654"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7656"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7"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8"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9"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7660"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7661" name="Line 12"/>
          <p:cNvSpPr>
            <a:spLocks noChangeShapeType="1"/>
          </p:cNvSpPr>
          <p:nvPr/>
        </p:nvSpPr>
        <p:spPr bwMode="auto">
          <a:xfrm flipV="1">
            <a:off x="5302250" y="2224088"/>
            <a:ext cx="0" cy="1828800"/>
          </a:xfrm>
          <a:prstGeom prst="line">
            <a:avLst/>
          </a:prstGeom>
          <a:noFill/>
          <a:ln w="38100">
            <a:solidFill>
              <a:srgbClr val="C30004"/>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7662"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7663" name="Line 12"/>
          <p:cNvSpPr>
            <a:spLocks noChangeShapeType="1"/>
          </p:cNvSpPr>
          <p:nvPr/>
        </p:nvSpPr>
        <p:spPr bwMode="auto">
          <a:xfrm>
            <a:off x="5546725" y="2159000"/>
            <a:ext cx="0" cy="1828800"/>
          </a:xfrm>
          <a:prstGeom prst="line">
            <a:avLst/>
          </a:prstGeom>
          <a:noFill/>
          <a:ln w="57150">
            <a:solidFill>
              <a:srgbClr val="C30004"/>
            </a:solidFill>
            <a:prstDash val="sys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7664" name="Text Box 6"/>
          <p:cNvSpPr txBox="1">
            <a:spLocks noChangeArrowheads="1"/>
          </p:cNvSpPr>
          <p:nvPr/>
        </p:nvSpPr>
        <p:spPr bwMode="auto">
          <a:xfrm>
            <a:off x="5580063" y="3378200"/>
            <a:ext cx="1905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solidFill>
                  <a:srgbClr val="C30004"/>
                </a:solidFill>
              </a:rPr>
              <a:t>NET-VISA</a:t>
            </a:r>
          </a:p>
        </p:txBody>
      </p:sp>
      <p:sp>
        <p:nvSpPr>
          <p:cNvPr id="27665" name="Text Box 6"/>
          <p:cNvSpPr txBox="1">
            <a:spLocks noChangeArrowheads="1"/>
          </p:cNvSpPr>
          <p:nvPr/>
        </p:nvSpPr>
        <p:spPr bwMode="auto">
          <a:xfrm>
            <a:off x="5530850" y="2533650"/>
            <a:ext cx="11795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7666" name="Text Box 6"/>
          <p:cNvSpPr txBox="1">
            <a:spLocks noChangeArrowheads="1"/>
          </p:cNvSpPr>
          <p:nvPr/>
        </p:nvSpPr>
        <p:spPr bwMode="auto">
          <a:xfrm>
            <a:off x="3810000" y="2649538"/>
            <a:ext cx="15255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pic>
        <p:nvPicPr>
          <p:cNvPr id="27667" name="Picture 18"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7668" name="Group 19"/>
          <p:cNvGrpSpPr>
            <a:grpSpLocks/>
          </p:cNvGrpSpPr>
          <p:nvPr/>
        </p:nvGrpSpPr>
        <p:grpSpPr bwMode="auto">
          <a:xfrm>
            <a:off x="3173413" y="3987800"/>
            <a:ext cx="3263900" cy="149225"/>
            <a:chOff x="3026734" y="3204950"/>
            <a:chExt cx="3264124" cy="201793"/>
          </a:xfrm>
        </p:grpSpPr>
        <p:sp>
          <p:nvSpPr>
            <p:cNvPr id="27671" name="Rectangle 20"/>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7672" name="Straight Connector 21"/>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7673" name="Straight Connector 22"/>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7674" name="Straight Connector 23"/>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7675" name="Straight Connector 24"/>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6" name="5-Point Star 25"/>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7" name="5-Point Star 26"/>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 name="TextBox 1"/>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a:t>
            </a:r>
            <a:endParaRPr lang="en-US" dirty="0">
              <a:latin typeface="+mn-lt"/>
            </a:endParaRPr>
          </a:p>
        </p:txBody>
      </p:sp>
      <p:sp>
        <p:nvSpPr>
          <p:cNvPr id="29" name="Text Box 6"/>
          <p:cNvSpPr txBox="1">
            <a:spLocks noChangeArrowheads="1"/>
          </p:cNvSpPr>
          <p:nvPr/>
        </p:nvSpPr>
        <p:spPr bwMode="auto">
          <a:xfrm>
            <a:off x="1424930" y="2480310"/>
            <a:ext cx="292294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a:t>
            </a:r>
          </a:p>
          <a:p>
            <a:pPr eaLnBrk="1" hangingPunct="1"/>
            <a:r>
              <a:rPr lang="en-US" dirty="0" smtClean="0">
                <a:solidFill>
                  <a:srgbClr val="0000FF"/>
                </a:solidFill>
              </a:rPr>
              <a:t>Monitoring</a:t>
            </a:r>
          </a:p>
          <a:p>
            <a:pPr eaLnBrk="1" hangingPunct="1"/>
            <a:r>
              <a:rPr lang="en-US" dirty="0" smtClean="0">
                <a:solidFill>
                  <a:srgbClr val="0000FF"/>
                </a:solidFill>
              </a:rPr>
              <a:t>(GA / SEL3)</a:t>
            </a:r>
            <a:endParaRPr lang="en-US" dirty="0"/>
          </a:p>
        </p:txBody>
      </p:sp>
    </p:spTree>
    <p:extLst>
      <p:ext uri="{BB962C8B-B14F-4D97-AF65-F5344CB8AC3E}">
        <p14:creationId xmlns:p14="http://schemas.microsoft.com/office/powerpoint/2010/main" val="1487352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4767"/>
            <a:ext cx="7986713" cy="741362"/>
          </a:xfrm>
        </p:spPr>
        <p:txBody>
          <a:bodyPr>
            <a:normAutofit fontScale="90000"/>
          </a:bodyPr>
          <a:lstStyle/>
          <a:p>
            <a:pPr algn="ctr"/>
            <a:r>
              <a:rPr lang="en-US" dirty="0" smtClean="0"/>
              <a:t>Detection-Based Bayesian Monitoring (NET-VISA, </a:t>
            </a:r>
            <a:r>
              <a:rPr lang="en-US" dirty="0" err="1" smtClean="0"/>
              <a:t>Arora</a:t>
            </a:r>
            <a:r>
              <a:rPr lang="en-US" dirty="0" smtClean="0"/>
              <a:t> et al.)</a:t>
            </a:r>
            <a:endParaRPr lang="en-US" dirty="0"/>
          </a:p>
        </p:txBody>
      </p:sp>
      <p:sp>
        <p:nvSpPr>
          <p:cNvPr id="3" name="Content Placeholder 2"/>
          <p:cNvSpPr>
            <a:spLocks noGrp="1"/>
          </p:cNvSpPr>
          <p:nvPr>
            <p:ph idx="1"/>
          </p:nvPr>
        </p:nvSpPr>
        <p:spPr>
          <a:xfrm>
            <a:off x="457200" y="1693327"/>
            <a:ext cx="4673600" cy="4525962"/>
          </a:xfrm>
        </p:spPr>
        <p:txBody>
          <a:bodyPr>
            <a:normAutofit/>
          </a:bodyPr>
          <a:lstStyle/>
          <a:p>
            <a:r>
              <a:rPr lang="en-US" sz="2800" dirty="0" smtClean="0"/>
              <a:t>IMS global evaluation: ~60% reduction in missed events vs. GA/SEL3.</a:t>
            </a:r>
          </a:p>
          <a:p>
            <a:r>
              <a:rPr lang="en-US" sz="2800" dirty="0" smtClean="0"/>
              <a:t>Identifies additional events missed by human analysts (LEB). </a:t>
            </a:r>
          </a:p>
          <a:p>
            <a:r>
              <a:rPr lang="en-US" sz="2800" dirty="0" smtClean="0"/>
              <a:t>Currently being evaluated for deployment at the IDC.</a:t>
            </a:r>
          </a:p>
          <a:p>
            <a:r>
              <a:rPr lang="en-US" sz="2800" i="1" dirty="0" smtClean="0"/>
              <a:t>Can we do better?</a:t>
            </a:r>
          </a:p>
          <a:p>
            <a:pPr lvl="1"/>
            <a:endParaRPr lang="en-US" dirty="0" smtClean="0"/>
          </a:p>
          <a:p>
            <a:endParaRPr lang="en-US" sz="2800" dirty="0"/>
          </a:p>
        </p:txBody>
      </p:sp>
      <p:grpSp>
        <p:nvGrpSpPr>
          <p:cNvPr id="7" name="Group 6"/>
          <p:cNvGrpSpPr/>
          <p:nvPr/>
        </p:nvGrpSpPr>
        <p:grpSpPr>
          <a:xfrm>
            <a:off x="5215463" y="2243698"/>
            <a:ext cx="3771900" cy="2819400"/>
            <a:chOff x="0" y="4038600"/>
            <a:chExt cx="3771900" cy="2819400"/>
          </a:xfrm>
        </p:grpSpPr>
        <p:pic>
          <p:nvPicPr>
            <p:cNvPr id="5" name="Picture 4" descr="Screen Shot 2012-07-29 at 9.41.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038600"/>
              <a:ext cx="3238500" cy="2446349"/>
            </a:xfrm>
            <a:prstGeom prst="rect">
              <a:avLst/>
            </a:prstGeom>
          </p:spPr>
        </p:pic>
        <p:sp>
          <p:nvSpPr>
            <p:cNvPr id="6" name="TextBox 5"/>
            <p:cNvSpPr txBox="1"/>
            <p:nvPr/>
          </p:nvSpPr>
          <p:spPr>
            <a:xfrm>
              <a:off x="0" y="4267200"/>
              <a:ext cx="492443" cy="1981200"/>
            </a:xfrm>
            <a:prstGeom prst="rect">
              <a:avLst/>
            </a:prstGeom>
            <a:noFill/>
          </p:spPr>
          <p:txBody>
            <a:bodyPr vert="vert270" wrap="square" rtlCol="0">
              <a:spAutoFit/>
            </a:bodyPr>
            <a:lstStyle/>
            <a:p>
              <a:r>
                <a:rPr lang="en-US" dirty="0" smtClean="0"/>
                <a:t>Missed events</a:t>
              </a:r>
              <a:endParaRPr lang="en-US" dirty="0"/>
            </a:p>
          </p:txBody>
        </p:sp>
        <p:sp>
          <p:nvSpPr>
            <p:cNvPr id="17" name="TextBox 16"/>
            <p:cNvSpPr txBox="1"/>
            <p:nvPr/>
          </p:nvSpPr>
          <p:spPr>
            <a:xfrm>
              <a:off x="685800" y="6457890"/>
              <a:ext cx="2819400" cy="400110"/>
            </a:xfrm>
            <a:prstGeom prst="rect">
              <a:avLst/>
            </a:prstGeom>
            <a:noFill/>
          </p:spPr>
          <p:txBody>
            <a:bodyPr wrap="square" rtlCol="0">
              <a:spAutoFit/>
            </a:bodyPr>
            <a:lstStyle/>
            <a:p>
              <a:r>
                <a:rPr lang="en-US" dirty="0" smtClean="0"/>
                <a:t>Magnitude range (</a:t>
              </a:r>
              <a:r>
                <a:rPr lang="en-US" dirty="0" err="1" smtClean="0"/>
                <a:t>mb</a:t>
              </a:r>
              <a:r>
                <a:rPr lang="en-US" dirty="0" smtClean="0"/>
                <a:t>)</a:t>
              </a:r>
              <a:endParaRPr lang="en-US" dirty="0"/>
            </a:p>
          </p:txBody>
        </p:sp>
      </p:grpSp>
    </p:spTree>
    <p:extLst>
      <p:ext uri="{BB962C8B-B14F-4D97-AF65-F5344CB8AC3E}">
        <p14:creationId xmlns:p14="http://schemas.microsoft.com/office/powerpoint/2010/main" val="208241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741DFFDB-4ED7-9340-A48C-031FCE05C035}" type="slidenum">
              <a:rPr lang="en-US" sz="1400"/>
              <a:pPr eaLnBrk="1" hangingPunct="1"/>
              <a:t>12</a:t>
            </a:fld>
            <a:endParaRPr lang="en-US" sz="1400"/>
          </a:p>
        </p:txBody>
      </p:sp>
      <p:sp>
        <p:nvSpPr>
          <p:cNvPr id="27651"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7652"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7653"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7654"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7656"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7"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8"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659"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7660"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7661" name="Line 12"/>
          <p:cNvSpPr>
            <a:spLocks noChangeShapeType="1"/>
          </p:cNvSpPr>
          <p:nvPr/>
        </p:nvSpPr>
        <p:spPr bwMode="auto">
          <a:xfrm flipV="1">
            <a:off x="5302250" y="2224088"/>
            <a:ext cx="0" cy="1828800"/>
          </a:xfrm>
          <a:prstGeom prst="line">
            <a:avLst/>
          </a:prstGeom>
          <a:noFill/>
          <a:ln w="38100">
            <a:solidFill>
              <a:srgbClr val="C30004"/>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7662"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7663" name="Line 12"/>
          <p:cNvSpPr>
            <a:spLocks noChangeShapeType="1"/>
          </p:cNvSpPr>
          <p:nvPr/>
        </p:nvSpPr>
        <p:spPr bwMode="auto">
          <a:xfrm>
            <a:off x="5546725" y="2159000"/>
            <a:ext cx="0" cy="1828800"/>
          </a:xfrm>
          <a:prstGeom prst="line">
            <a:avLst/>
          </a:prstGeom>
          <a:noFill/>
          <a:ln w="57150">
            <a:solidFill>
              <a:srgbClr val="C30004"/>
            </a:solidFill>
            <a:prstDash val="sys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7664" name="Text Box 6"/>
          <p:cNvSpPr txBox="1">
            <a:spLocks noChangeArrowheads="1"/>
          </p:cNvSpPr>
          <p:nvPr/>
        </p:nvSpPr>
        <p:spPr bwMode="auto">
          <a:xfrm>
            <a:off x="5580063" y="3378200"/>
            <a:ext cx="1905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solidFill>
                  <a:srgbClr val="C30004"/>
                </a:solidFill>
              </a:rPr>
              <a:t>NET-VISA</a:t>
            </a:r>
          </a:p>
        </p:txBody>
      </p:sp>
      <p:sp>
        <p:nvSpPr>
          <p:cNvPr id="27665" name="Text Box 6"/>
          <p:cNvSpPr txBox="1">
            <a:spLocks noChangeArrowheads="1"/>
          </p:cNvSpPr>
          <p:nvPr/>
        </p:nvSpPr>
        <p:spPr bwMode="auto">
          <a:xfrm>
            <a:off x="5530850" y="2533650"/>
            <a:ext cx="117951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7666" name="Text Box 6"/>
          <p:cNvSpPr txBox="1">
            <a:spLocks noChangeArrowheads="1"/>
          </p:cNvSpPr>
          <p:nvPr/>
        </p:nvSpPr>
        <p:spPr bwMode="auto">
          <a:xfrm>
            <a:off x="3810000" y="2649538"/>
            <a:ext cx="15255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pic>
        <p:nvPicPr>
          <p:cNvPr id="27667" name="Picture 18"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7668" name="Group 19"/>
          <p:cNvGrpSpPr>
            <a:grpSpLocks/>
          </p:cNvGrpSpPr>
          <p:nvPr/>
        </p:nvGrpSpPr>
        <p:grpSpPr bwMode="auto">
          <a:xfrm>
            <a:off x="3173413" y="3987800"/>
            <a:ext cx="3263900" cy="149225"/>
            <a:chOff x="3026734" y="3204950"/>
            <a:chExt cx="3264124" cy="201793"/>
          </a:xfrm>
        </p:grpSpPr>
        <p:sp>
          <p:nvSpPr>
            <p:cNvPr id="27671" name="Rectangle 20"/>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7672" name="Straight Connector 21"/>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7673" name="Straight Connector 22"/>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7674" name="Straight Connector 23"/>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7675" name="Straight Connector 24"/>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6" name="5-Point Star 25"/>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7" name="5-Point Star 26"/>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 name="TextBox 1"/>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a:t>
            </a:r>
            <a:endParaRPr lang="en-US" dirty="0">
              <a:latin typeface="+mn-lt"/>
            </a:endParaRPr>
          </a:p>
        </p:txBody>
      </p:sp>
      <p:sp>
        <p:nvSpPr>
          <p:cNvPr id="29" name="Text Box 6"/>
          <p:cNvSpPr txBox="1">
            <a:spLocks noChangeArrowheads="1"/>
          </p:cNvSpPr>
          <p:nvPr/>
        </p:nvSpPr>
        <p:spPr bwMode="auto">
          <a:xfrm>
            <a:off x="1424930" y="2480310"/>
            <a:ext cx="292294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a:t>
            </a:r>
          </a:p>
          <a:p>
            <a:pPr eaLnBrk="1" hangingPunct="1"/>
            <a:r>
              <a:rPr lang="en-US" dirty="0" smtClean="0">
                <a:solidFill>
                  <a:srgbClr val="0000FF"/>
                </a:solidFill>
              </a:rPr>
              <a:t>Monitoring</a:t>
            </a:r>
          </a:p>
          <a:p>
            <a:pPr eaLnBrk="1" hangingPunct="1"/>
            <a:r>
              <a:rPr lang="en-US" dirty="0" smtClean="0">
                <a:solidFill>
                  <a:srgbClr val="0000FF"/>
                </a:solidFill>
              </a:rPr>
              <a:t>(GA / SEL3)</a:t>
            </a:r>
            <a:endParaRPr lang="en-US" dirty="0"/>
          </a:p>
        </p:txBody>
      </p:sp>
    </p:spTree>
    <p:extLst>
      <p:ext uri="{BB962C8B-B14F-4D97-AF65-F5344CB8AC3E}">
        <p14:creationId xmlns:p14="http://schemas.microsoft.com/office/powerpoint/2010/main" val="8337094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FC95CE9-B3B1-514E-AB47-86A2BC03385C}" type="slidenum">
              <a:rPr lang="en-US" sz="1400"/>
              <a:pPr eaLnBrk="1" hangingPunct="1"/>
              <a:t>13</a:t>
            </a:fld>
            <a:endParaRPr lang="en-US" sz="1400"/>
          </a:p>
        </p:txBody>
      </p:sp>
      <p:sp>
        <p:nvSpPr>
          <p:cNvPr id="29699"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and signal-based monitoring</a:t>
            </a:r>
            <a:endParaRPr lang="en-US" dirty="0">
              <a:latin typeface="Helvetica" charset="0"/>
              <a:ea typeface="ＭＳ Ｐゴシック" charset="0"/>
            </a:endParaRPr>
          </a:p>
        </p:txBody>
      </p:sp>
      <p:grpSp>
        <p:nvGrpSpPr>
          <p:cNvPr id="29700" name="Group 26"/>
          <p:cNvGrpSpPr>
            <a:grpSpLocks/>
          </p:cNvGrpSpPr>
          <p:nvPr/>
        </p:nvGrpSpPr>
        <p:grpSpPr bwMode="auto">
          <a:xfrm>
            <a:off x="184150" y="1843088"/>
            <a:ext cx="9036050" cy="3567112"/>
            <a:chOff x="25875" y="1131888"/>
            <a:chExt cx="9035035" cy="3567112"/>
          </a:xfrm>
        </p:grpSpPr>
        <p:sp>
          <p:nvSpPr>
            <p:cNvPr id="29710" name="Text Box 3"/>
            <p:cNvSpPr txBox="1">
              <a:spLocks noChangeArrowheads="1"/>
            </p:cNvSpPr>
            <p:nvPr/>
          </p:nvSpPr>
          <p:spPr bwMode="auto">
            <a:xfrm>
              <a:off x="25875" y="1131888"/>
              <a:ext cx="12319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9711" name="Text Box 4"/>
            <p:cNvSpPr txBox="1">
              <a:spLocks noChangeArrowheads="1"/>
            </p:cNvSpPr>
            <p:nvPr/>
          </p:nvSpPr>
          <p:spPr bwMode="auto">
            <a:xfrm>
              <a:off x="41750" y="3124200"/>
              <a:ext cx="180498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9712" name="Text Box 5"/>
            <p:cNvSpPr txBox="1">
              <a:spLocks noChangeArrowheads="1"/>
            </p:cNvSpPr>
            <p:nvPr/>
          </p:nvSpPr>
          <p:spPr bwMode="auto">
            <a:xfrm>
              <a:off x="25875" y="4179888"/>
              <a:ext cx="29305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9714" name="Line 7"/>
            <p:cNvSpPr>
              <a:spLocks noChangeShapeType="1"/>
            </p:cNvSpPr>
            <p:nvPr/>
          </p:nvSpPr>
          <p:spPr bwMode="auto">
            <a:xfrm>
              <a:off x="3009545" y="4484688"/>
              <a:ext cx="5410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5" name="Line 8"/>
            <p:cNvSpPr>
              <a:spLocks noChangeShapeType="1"/>
            </p:cNvSpPr>
            <p:nvPr/>
          </p:nvSpPr>
          <p:spPr bwMode="auto">
            <a:xfrm>
              <a:off x="3009545" y="3341688"/>
              <a:ext cx="32766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6" name="Line 9"/>
            <p:cNvSpPr>
              <a:spLocks noChangeShapeType="1"/>
            </p:cNvSpPr>
            <p:nvPr/>
          </p:nvSpPr>
          <p:spPr bwMode="auto">
            <a:xfrm>
              <a:off x="2933345" y="1436688"/>
              <a:ext cx="54864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9717" name="Line 10"/>
            <p:cNvSpPr>
              <a:spLocks noChangeShapeType="1"/>
            </p:cNvSpPr>
            <p:nvPr/>
          </p:nvSpPr>
          <p:spPr bwMode="auto">
            <a:xfrm flipV="1">
              <a:off x="4685945" y="3417888"/>
              <a:ext cx="0" cy="1066800"/>
            </a:xfrm>
            <a:prstGeom prst="line">
              <a:avLst/>
            </a:prstGeom>
            <a:noFill/>
            <a:ln w="38100">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9718" name="Line 11"/>
            <p:cNvSpPr>
              <a:spLocks noChangeShapeType="1"/>
            </p:cNvSpPr>
            <p:nvPr/>
          </p:nvSpPr>
          <p:spPr bwMode="auto">
            <a:xfrm flipV="1">
              <a:off x="3434205" y="1512888"/>
              <a:ext cx="0" cy="1828800"/>
            </a:xfrm>
            <a:prstGeom prst="line">
              <a:avLst/>
            </a:prstGeom>
            <a:noFill/>
            <a:ln w="38100">
              <a:solidFill>
                <a:srgbClr val="0000FF"/>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9719" name="Line 12"/>
            <p:cNvSpPr>
              <a:spLocks noChangeShapeType="1"/>
            </p:cNvSpPr>
            <p:nvPr/>
          </p:nvSpPr>
          <p:spPr bwMode="auto">
            <a:xfrm flipV="1">
              <a:off x="5143145" y="1512888"/>
              <a:ext cx="0" cy="1828800"/>
            </a:xfrm>
            <a:prstGeom prst="line">
              <a:avLst/>
            </a:prstGeom>
            <a:noFill/>
            <a:ln w="38100">
              <a:solidFill>
                <a:srgbClr val="C30004"/>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9720" name="Line 13"/>
            <p:cNvSpPr>
              <a:spLocks noChangeShapeType="1"/>
            </p:cNvSpPr>
            <p:nvPr/>
          </p:nvSpPr>
          <p:spPr bwMode="auto">
            <a:xfrm flipV="1">
              <a:off x="7657745" y="1589088"/>
              <a:ext cx="0" cy="2895600"/>
            </a:xfrm>
            <a:prstGeom prst="line">
              <a:avLst/>
            </a:prstGeom>
            <a:noFill/>
            <a:ln w="38100">
              <a:solidFill>
                <a:srgbClr val="009900"/>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9721" name="Text Box 17"/>
            <p:cNvSpPr txBox="1">
              <a:spLocks noChangeArrowheads="1"/>
            </p:cNvSpPr>
            <p:nvPr/>
          </p:nvSpPr>
          <p:spPr bwMode="auto">
            <a:xfrm>
              <a:off x="3028595" y="3657600"/>
              <a:ext cx="1658938"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9722" name="Line 12"/>
            <p:cNvSpPr>
              <a:spLocks noChangeShapeType="1"/>
            </p:cNvSpPr>
            <p:nvPr/>
          </p:nvSpPr>
          <p:spPr bwMode="auto">
            <a:xfrm>
              <a:off x="5387620" y="1447800"/>
              <a:ext cx="0" cy="1828800"/>
            </a:xfrm>
            <a:prstGeom prst="line">
              <a:avLst/>
            </a:prstGeom>
            <a:noFill/>
            <a:ln w="57150">
              <a:solidFill>
                <a:srgbClr val="C30004"/>
              </a:solidFill>
              <a:prstDash val="sys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23" name="Line 13"/>
            <p:cNvSpPr>
              <a:spLocks noChangeShapeType="1"/>
            </p:cNvSpPr>
            <p:nvPr/>
          </p:nvSpPr>
          <p:spPr bwMode="auto">
            <a:xfrm>
              <a:off x="7902220" y="1447800"/>
              <a:ext cx="0" cy="2895600"/>
            </a:xfrm>
            <a:prstGeom prst="line">
              <a:avLst/>
            </a:prstGeom>
            <a:noFill/>
            <a:ln w="57150">
              <a:solidFill>
                <a:srgbClr val="009900"/>
              </a:solidFill>
              <a:prstDash val="sysDash"/>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9724" name="Text Box 6"/>
            <p:cNvSpPr txBox="1">
              <a:spLocks noChangeArrowheads="1"/>
            </p:cNvSpPr>
            <p:nvPr/>
          </p:nvSpPr>
          <p:spPr bwMode="auto">
            <a:xfrm>
              <a:off x="5421320" y="2667000"/>
              <a:ext cx="1905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solidFill>
                    <a:srgbClr val="C30004"/>
                  </a:solidFill>
                </a:rPr>
                <a:t>NET-VISA</a:t>
              </a:r>
            </a:p>
          </p:txBody>
        </p:sp>
        <p:sp>
          <p:nvSpPr>
            <p:cNvPr id="29725" name="Text Box 6"/>
            <p:cNvSpPr txBox="1">
              <a:spLocks noChangeArrowheads="1"/>
            </p:cNvSpPr>
            <p:nvPr/>
          </p:nvSpPr>
          <p:spPr bwMode="auto">
            <a:xfrm>
              <a:off x="5794270" y="3581400"/>
              <a:ext cx="18288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t> </a:t>
              </a:r>
              <a:r>
                <a:rPr lang="en-US" dirty="0">
                  <a:solidFill>
                    <a:srgbClr val="008000"/>
                  </a:solidFill>
                </a:rPr>
                <a:t>SIG-VISA</a:t>
              </a:r>
            </a:p>
          </p:txBody>
        </p:sp>
        <p:sp>
          <p:nvSpPr>
            <p:cNvPr id="29726" name="Text Box 6"/>
            <p:cNvSpPr txBox="1">
              <a:spLocks noChangeArrowheads="1"/>
            </p:cNvSpPr>
            <p:nvPr/>
          </p:nvSpPr>
          <p:spPr bwMode="auto">
            <a:xfrm>
              <a:off x="5371934" y="1822304"/>
              <a:ext cx="118003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9727" name="Text Box 6"/>
            <p:cNvSpPr txBox="1">
              <a:spLocks noChangeArrowheads="1"/>
            </p:cNvSpPr>
            <p:nvPr/>
          </p:nvSpPr>
          <p:spPr bwMode="auto">
            <a:xfrm>
              <a:off x="3651318" y="1939093"/>
              <a:ext cx="152617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sp>
          <p:nvSpPr>
            <p:cNvPr id="29728" name="Text Box 6"/>
            <p:cNvSpPr txBox="1">
              <a:spLocks noChangeArrowheads="1"/>
            </p:cNvSpPr>
            <p:nvPr/>
          </p:nvSpPr>
          <p:spPr bwMode="auto">
            <a:xfrm>
              <a:off x="7880874" y="2093406"/>
              <a:ext cx="118003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008000"/>
                  </a:solidFill>
                </a:rPr>
                <a:t>model</a:t>
              </a:r>
            </a:p>
          </p:txBody>
        </p:sp>
        <p:sp>
          <p:nvSpPr>
            <p:cNvPr id="29729" name="Text Box 6"/>
            <p:cNvSpPr txBox="1">
              <a:spLocks noChangeArrowheads="1"/>
            </p:cNvSpPr>
            <p:nvPr/>
          </p:nvSpPr>
          <p:spPr bwMode="auto">
            <a:xfrm>
              <a:off x="6165635" y="2210195"/>
              <a:ext cx="152617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008000"/>
                  </a:solidFill>
                </a:rPr>
                <a:t>inference</a:t>
              </a:r>
            </a:p>
          </p:txBody>
        </p:sp>
      </p:grpSp>
      <p:pic>
        <p:nvPicPr>
          <p:cNvPr id="29701" name="Picture 24"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9702" name="Group 36"/>
          <p:cNvGrpSpPr>
            <a:grpSpLocks/>
          </p:cNvGrpSpPr>
          <p:nvPr/>
        </p:nvGrpSpPr>
        <p:grpSpPr bwMode="auto">
          <a:xfrm>
            <a:off x="3173413" y="3987800"/>
            <a:ext cx="3263900" cy="149225"/>
            <a:chOff x="3026734" y="3204950"/>
            <a:chExt cx="3264124" cy="201793"/>
          </a:xfrm>
        </p:grpSpPr>
        <p:sp>
          <p:nvSpPr>
            <p:cNvPr id="29705" name="Rectangle 2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9706" name="Straight Connector 27"/>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9707" name="Straight Connector 29"/>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9708" name="Straight Connector 31"/>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9709" name="Straight Connector 33"/>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35" name="5-Point Star 34"/>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36" name="5-Point Star 35"/>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34" name="TextBox 33"/>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 </a:t>
            </a:r>
            <a:r>
              <a:rPr lang="en-US" dirty="0" smtClean="0">
                <a:solidFill>
                  <a:srgbClr val="008000"/>
                </a:solidFill>
                <a:latin typeface="+mn-lt"/>
              </a:rPr>
              <a:t>SIG-VISA = signal-based</a:t>
            </a:r>
            <a:endParaRPr lang="en-US" dirty="0">
              <a:latin typeface="+mn-lt"/>
            </a:endParaRPr>
          </a:p>
        </p:txBody>
      </p:sp>
      <p:sp>
        <p:nvSpPr>
          <p:cNvPr id="38" name="Text Box 6"/>
          <p:cNvSpPr txBox="1">
            <a:spLocks noChangeArrowheads="1"/>
          </p:cNvSpPr>
          <p:nvPr/>
        </p:nvSpPr>
        <p:spPr bwMode="auto">
          <a:xfrm>
            <a:off x="1424930" y="2480310"/>
            <a:ext cx="292294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a:t>
            </a:r>
          </a:p>
          <a:p>
            <a:pPr eaLnBrk="1" hangingPunct="1"/>
            <a:r>
              <a:rPr lang="en-US" dirty="0" smtClean="0">
                <a:solidFill>
                  <a:srgbClr val="0000FF"/>
                </a:solidFill>
              </a:rPr>
              <a:t>Monitoring</a:t>
            </a:r>
          </a:p>
          <a:p>
            <a:pPr eaLnBrk="1" hangingPunct="1"/>
            <a:r>
              <a:rPr lang="en-US" dirty="0" smtClean="0">
                <a:solidFill>
                  <a:srgbClr val="0000FF"/>
                </a:solidFill>
              </a:rPr>
              <a:t>(GA / SEL3)</a:t>
            </a:r>
            <a:endParaRPr lang="en-US" dirty="0"/>
          </a:p>
        </p:txBody>
      </p:sp>
    </p:spTree>
    <p:extLst>
      <p:ext uri="{BB962C8B-B14F-4D97-AF65-F5344CB8AC3E}">
        <p14:creationId xmlns:p14="http://schemas.microsoft.com/office/powerpoint/2010/main" val="2053675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Signal-based monitoring</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pPr marL="0" indent="0">
              <a:buNone/>
            </a:pPr>
            <a:r>
              <a:rPr lang="en-US" dirty="0" smtClean="0"/>
              <a:t>Seismic physics 101:</a:t>
            </a:r>
            <a:endParaRPr lang="en-US" dirty="0" smtClean="0"/>
          </a:p>
        </p:txBody>
      </p:sp>
      <p:sp>
        <p:nvSpPr>
          <p:cNvPr id="6" name="Content Placeholder 2"/>
          <p:cNvSpPr txBox="1">
            <a:spLocks/>
          </p:cNvSpPr>
          <p:nvPr/>
        </p:nvSpPr>
        <p:spPr>
          <a:xfrm>
            <a:off x="628650" y="2194633"/>
            <a:ext cx="7357110" cy="4805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p:txBody>
      </p:sp>
      <p:sp>
        <p:nvSpPr>
          <p:cNvPr id="7" name="AutoShape 2"/>
          <p:cNvSpPr>
            <a:spLocks noChangeArrowheads="1"/>
          </p:cNvSpPr>
          <p:nvPr/>
        </p:nvSpPr>
        <p:spPr bwMode="auto">
          <a:xfrm>
            <a:off x="1144200" y="3029939"/>
            <a:ext cx="228600" cy="228600"/>
          </a:xfrm>
          <a:prstGeom prst="triangle">
            <a:avLst>
              <a:gd name="adj" fmla="val 50000"/>
            </a:avLst>
          </a:prstGeom>
          <a:solidFill>
            <a:srgbClr val="009900"/>
          </a:solidFill>
          <a:ln w="9525">
            <a:solidFill>
              <a:srgbClr val="33CC33"/>
            </a:solidFill>
            <a:miter lim="800000"/>
            <a:headEnd/>
            <a:tailEnd/>
          </a:ln>
        </p:spPr>
        <p:txBody>
          <a:bodyPr wrap="none" anchor="ctr"/>
          <a:lstStyle/>
          <a:p>
            <a:endParaRPr lang="en-US" dirty="0"/>
          </a:p>
        </p:txBody>
      </p:sp>
      <p:sp>
        <p:nvSpPr>
          <p:cNvPr id="8" name="AutoShape 3"/>
          <p:cNvSpPr>
            <a:spLocks noChangeArrowheads="1"/>
          </p:cNvSpPr>
          <p:nvPr/>
        </p:nvSpPr>
        <p:spPr bwMode="auto">
          <a:xfrm>
            <a:off x="5172640" y="3429000"/>
            <a:ext cx="228600" cy="228600"/>
          </a:xfrm>
          <a:prstGeom prst="triangle">
            <a:avLst>
              <a:gd name="adj" fmla="val 50000"/>
            </a:avLst>
          </a:prstGeom>
          <a:solidFill>
            <a:srgbClr val="009900"/>
          </a:solidFill>
          <a:ln w="9525">
            <a:solidFill>
              <a:srgbClr val="33CC33"/>
            </a:solidFill>
            <a:miter lim="800000"/>
            <a:headEnd/>
            <a:tailEnd/>
          </a:ln>
        </p:spPr>
        <p:txBody>
          <a:bodyPr wrap="none" anchor="ctr"/>
          <a:lstStyle/>
          <a:p>
            <a:endParaRPr lang="en-US" dirty="0"/>
          </a:p>
        </p:txBody>
      </p:sp>
      <p:sp>
        <p:nvSpPr>
          <p:cNvPr id="9" name="AutoShape 4"/>
          <p:cNvSpPr>
            <a:spLocks noChangeArrowheads="1"/>
          </p:cNvSpPr>
          <p:nvPr/>
        </p:nvSpPr>
        <p:spPr bwMode="auto">
          <a:xfrm>
            <a:off x="915600" y="5001329"/>
            <a:ext cx="228600" cy="228600"/>
          </a:xfrm>
          <a:prstGeom prst="triangle">
            <a:avLst>
              <a:gd name="adj" fmla="val 50000"/>
            </a:avLst>
          </a:prstGeom>
          <a:solidFill>
            <a:srgbClr val="009900"/>
          </a:solidFill>
          <a:ln w="9525">
            <a:solidFill>
              <a:srgbClr val="33CC33"/>
            </a:solidFill>
            <a:miter lim="800000"/>
            <a:headEnd/>
            <a:tailEnd/>
          </a:ln>
        </p:spPr>
        <p:txBody>
          <a:bodyPr wrap="none" anchor="ctr"/>
          <a:lstStyle/>
          <a:p>
            <a:endParaRPr lang="en-US" dirty="0"/>
          </a:p>
        </p:txBody>
      </p:sp>
      <p:sp>
        <p:nvSpPr>
          <p:cNvPr id="10" name="AutoShape 6"/>
          <p:cNvSpPr>
            <a:spLocks noChangeArrowheads="1"/>
          </p:cNvSpPr>
          <p:nvPr/>
        </p:nvSpPr>
        <p:spPr bwMode="auto">
          <a:xfrm>
            <a:off x="3705580" y="6334479"/>
            <a:ext cx="228600" cy="228600"/>
          </a:xfrm>
          <a:prstGeom prst="triangle">
            <a:avLst>
              <a:gd name="adj" fmla="val 50000"/>
            </a:avLst>
          </a:prstGeom>
          <a:solidFill>
            <a:srgbClr val="009900"/>
          </a:solidFill>
          <a:ln w="9525">
            <a:solidFill>
              <a:srgbClr val="33CC33"/>
            </a:solidFill>
            <a:miter lim="800000"/>
            <a:headEnd/>
            <a:tailEnd/>
          </a:ln>
        </p:spPr>
        <p:txBody>
          <a:bodyPr wrap="none" anchor="ctr"/>
          <a:lstStyle/>
          <a:p>
            <a:endParaRPr lang="en-US" dirty="0"/>
          </a:p>
        </p:txBody>
      </p:sp>
      <p:sp>
        <p:nvSpPr>
          <p:cNvPr id="11" name="Rectangle 10"/>
          <p:cNvSpPr>
            <a:spLocks noChangeArrowheads="1"/>
          </p:cNvSpPr>
          <p:nvPr/>
        </p:nvSpPr>
        <p:spPr bwMode="auto">
          <a:xfrm>
            <a:off x="3190135" y="4350653"/>
            <a:ext cx="304800" cy="304800"/>
          </a:xfrm>
          <a:prstGeom prst="rect">
            <a:avLst/>
          </a:prstGeom>
          <a:solidFill>
            <a:srgbClr val="C30004"/>
          </a:solidFill>
          <a:ln w="9525">
            <a:solidFill>
              <a:schemeClr val="tx1"/>
            </a:solidFill>
            <a:miter lim="800000"/>
            <a:headEnd/>
            <a:tailEnd/>
          </a:ln>
        </p:spPr>
        <p:txBody>
          <a:bodyPr wrap="none" anchor="ctr"/>
          <a:lstStyle/>
          <a:p>
            <a:endParaRPr lang="en-US" dirty="0"/>
          </a:p>
        </p:txBody>
      </p:sp>
      <p:grpSp>
        <p:nvGrpSpPr>
          <p:cNvPr id="12" name="Group 11"/>
          <p:cNvGrpSpPr/>
          <p:nvPr/>
        </p:nvGrpSpPr>
        <p:grpSpPr>
          <a:xfrm>
            <a:off x="2809135" y="3969653"/>
            <a:ext cx="1066800" cy="1066800"/>
            <a:chOff x="4191000" y="2819400"/>
            <a:chExt cx="1066800" cy="1066800"/>
          </a:xfrm>
        </p:grpSpPr>
        <p:sp>
          <p:nvSpPr>
            <p:cNvPr id="13" name="Rectangle 10"/>
            <p:cNvSpPr>
              <a:spLocks noChangeArrowheads="1"/>
            </p:cNvSpPr>
            <p:nvPr/>
          </p:nvSpPr>
          <p:spPr bwMode="auto">
            <a:xfrm>
              <a:off x="4572000" y="3200400"/>
              <a:ext cx="304800" cy="304800"/>
            </a:xfrm>
            <a:prstGeom prst="rect">
              <a:avLst/>
            </a:prstGeom>
            <a:solidFill>
              <a:srgbClr val="C30004"/>
            </a:solidFill>
            <a:ln w="9525">
              <a:solidFill>
                <a:schemeClr val="tx1"/>
              </a:solidFill>
              <a:miter lim="800000"/>
              <a:headEnd/>
              <a:tailEnd/>
            </a:ln>
          </p:spPr>
          <p:txBody>
            <a:bodyPr wrap="none" anchor="ctr"/>
            <a:lstStyle/>
            <a:p>
              <a:endParaRPr lang="en-US" dirty="0"/>
            </a:p>
          </p:txBody>
        </p:sp>
        <p:sp>
          <p:nvSpPr>
            <p:cNvPr id="14" name="Oval 11"/>
            <p:cNvSpPr>
              <a:spLocks noChangeArrowheads="1"/>
            </p:cNvSpPr>
            <p:nvPr/>
          </p:nvSpPr>
          <p:spPr bwMode="auto">
            <a:xfrm>
              <a:off x="4495800" y="3124200"/>
              <a:ext cx="457200" cy="457200"/>
            </a:xfrm>
            <a:prstGeom prst="ellipse">
              <a:avLst/>
            </a:prstGeom>
            <a:noFill/>
            <a:ln w="28575">
              <a:solidFill>
                <a:srgbClr val="C30004"/>
              </a:solidFill>
              <a:round/>
              <a:headEnd/>
              <a:tailEnd/>
            </a:ln>
          </p:spPr>
          <p:txBody>
            <a:bodyPr wrap="none" anchor="ctr"/>
            <a:lstStyle/>
            <a:p>
              <a:endParaRPr lang="en-US" dirty="0"/>
            </a:p>
          </p:txBody>
        </p:sp>
        <p:sp>
          <p:nvSpPr>
            <p:cNvPr id="15" name="Oval 12"/>
            <p:cNvSpPr>
              <a:spLocks noChangeArrowheads="1"/>
            </p:cNvSpPr>
            <p:nvPr/>
          </p:nvSpPr>
          <p:spPr bwMode="auto">
            <a:xfrm>
              <a:off x="4343400" y="2971800"/>
              <a:ext cx="762000" cy="762000"/>
            </a:xfrm>
            <a:prstGeom prst="ellipse">
              <a:avLst/>
            </a:prstGeom>
            <a:noFill/>
            <a:ln w="28575">
              <a:solidFill>
                <a:srgbClr val="C30004"/>
              </a:solidFill>
              <a:round/>
              <a:headEnd/>
              <a:tailEnd/>
            </a:ln>
          </p:spPr>
          <p:txBody>
            <a:bodyPr wrap="none" anchor="ctr"/>
            <a:lstStyle/>
            <a:p>
              <a:endParaRPr lang="en-US" dirty="0"/>
            </a:p>
          </p:txBody>
        </p:sp>
        <p:sp>
          <p:nvSpPr>
            <p:cNvPr id="16" name="Oval 13"/>
            <p:cNvSpPr>
              <a:spLocks noChangeArrowheads="1"/>
            </p:cNvSpPr>
            <p:nvPr/>
          </p:nvSpPr>
          <p:spPr bwMode="auto">
            <a:xfrm>
              <a:off x="4191000" y="2819400"/>
              <a:ext cx="1066800" cy="1066800"/>
            </a:xfrm>
            <a:prstGeom prst="ellipse">
              <a:avLst/>
            </a:prstGeom>
            <a:noFill/>
            <a:ln w="28575">
              <a:solidFill>
                <a:srgbClr val="C30004"/>
              </a:solidFill>
              <a:round/>
              <a:headEnd/>
              <a:tailEnd/>
            </a:ln>
          </p:spPr>
          <p:txBody>
            <a:bodyPr wrap="none" anchor="ctr"/>
            <a:lstStyle/>
            <a:p>
              <a:endParaRPr lang="en-US" dirty="0"/>
            </a:p>
          </p:txBody>
        </p:sp>
      </p:grpSp>
      <p:grpSp>
        <p:nvGrpSpPr>
          <p:cNvPr id="17" name="Group 16"/>
          <p:cNvGrpSpPr/>
          <p:nvPr/>
        </p:nvGrpSpPr>
        <p:grpSpPr>
          <a:xfrm>
            <a:off x="2199535" y="3360053"/>
            <a:ext cx="2286000" cy="2286000"/>
            <a:chOff x="3581400" y="2209800"/>
            <a:chExt cx="2286000" cy="2286000"/>
          </a:xfrm>
        </p:grpSpPr>
        <p:sp>
          <p:nvSpPr>
            <p:cNvPr id="18" name="Rectangle 10"/>
            <p:cNvSpPr>
              <a:spLocks noChangeArrowheads="1"/>
            </p:cNvSpPr>
            <p:nvPr/>
          </p:nvSpPr>
          <p:spPr bwMode="auto">
            <a:xfrm>
              <a:off x="4572000" y="3200400"/>
              <a:ext cx="304800" cy="304800"/>
            </a:xfrm>
            <a:prstGeom prst="rect">
              <a:avLst/>
            </a:prstGeom>
            <a:solidFill>
              <a:srgbClr val="C30004"/>
            </a:solidFill>
            <a:ln w="9525">
              <a:solidFill>
                <a:schemeClr val="tx1"/>
              </a:solidFill>
              <a:miter lim="800000"/>
              <a:headEnd/>
              <a:tailEnd/>
            </a:ln>
          </p:spPr>
          <p:txBody>
            <a:bodyPr wrap="none" anchor="ctr"/>
            <a:lstStyle/>
            <a:p>
              <a:endParaRPr lang="en-US" dirty="0"/>
            </a:p>
          </p:txBody>
        </p:sp>
        <p:sp>
          <p:nvSpPr>
            <p:cNvPr id="19" name="Oval 11"/>
            <p:cNvSpPr>
              <a:spLocks noChangeArrowheads="1"/>
            </p:cNvSpPr>
            <p:nvPr/>
          </p:nvSpPr>
          <p:spPr bwMode="auto">
            <a:xfrm>
              <a:off x="4495800" y="3124200"/>
              <a:ext cx="457200" cy="457200"/>
            </a:xfrm>
            <a:prstGeom prst="ellipse">
              <a:avLst/>
            </a:prstGeom>
            <a:noFill/>
            <a:ln w="28575">
              <a:solidFill>
                <a:srgbClr val="C30004"/>
              </a:solidFill>
              <a:round/>
              <a:headEnd/>
              <a:tailEnd/>
            </a:ln>
          </p:spPr>
          <p:txBody>
            <a:bodyPr wrap="none" anchor="ctr"/>
            <a:lstStyle/>
            <a:p>
              <a:endParaRPr lang="en-US" dirty="0"/>
            </a:p>
          </p:txBody>
        </p:sp>
        <p:sp>
          <p:nvSpPr>
            <p:cNvPr id="20" name="Oval 12"/>
            <p:cNvSpPr>
              <a:spLocks noChangeArrowheads="1"/>
            </p:cNvSpPr>
            <p:nvPr/>
          </p:nvSpPr>
          <p:spPr bwMode="auto">
            <a:xfrm>
              <a:off x="4343400" y="2971800"/>
              <a:ext cx="762000" cy="762000"/>
            </a:xfrm>
            <a:prstGeom prst="ellipse">
              <a:avLst/>
            </a:prstGeom>
            <a:noFill/>
            <a:ln w="28575">
              <a:solidFill>
                <a:srgbClr val="C30004"/>
              </a:solidFill>
              <a:round/>
              <a:headEnd/>
              <a:tailEnd/>
            </a:ln>
          </p:spPr>
          <p:txBody>
            <a:bodyPr wrap="none" anchor="ctr"/>
            <a:lstStyle/>
            <a:p>
              <a:endParaRPr lang="en-US" dirty="0"/>
            </a:p>
          </p:txBody>
        </p:sp>
        <p:sp>
          <p:nvSpPr>
            <p:cNvPr id="21" name="Oval 13"/>
            <p:cNvSpPr>
              <a:spLocks noChangeArrowheads="1"/>
            </p:cNvSpPr>
            <p:nvPr/>
          </p:nvSpPr>
          <p:spPr bwMode="auto">
            <a:xfrm>
              <a:off x="4191000" y="2819400"/>
              <a:ext cx="1066800" cy="1066800"/>
            </a:xfrm>
            <a:prstGeom prst="ellipse">
              <a:avLst/>
            </a:prstGeom>
            <a:noFill/>
            <a:ln w="28575">
              <a:solidFill>
                <a:srgbClr val="C30004"/>
              </a:solidFill>
              <a:round/>
              <a:headEnd/>
              <a:tailEnd/>
            </a:ln>
          </p:spPr>
          <p:txBody>
            <a:bodyPr wrap="none" anchor="ctr"/>
            <a:lstStyle/>
            <a:p>
              <a:endParaRPr lang="en-US" dirty="0"/>
            </a:p>
          </p:txBody>
        </p:sp>
        <p:sp>
          <p:nvSpPr>
            <p:cNvPr id="22" name="Oval 14"/>
            <p:cNvSpPr>
              <a:spLocks noChangeArrowheads="1"/>
            </p:cNvSpPr>
            <p:nvPr/>
          </p:nvSpPr>
          <p:spPr bwMode="auto">
            <a:xfrm>
              <a:off x="4038600" y="2667000"/>
              <a:ext cx="1371600" cy="1371600"/>
            </a:xfrm>
            <a:prstGeom prst="ellipse">
              <a:avLst/>
            </a:prstGeom>
            <a:noFill/>
            <a:ln w="28575">
              <a:solidFill>
                <a:srgbClr val="C30004"/>
              </a:solidFill>
              <a:round/>
              <a:headEnd/>
              <a:tailEnd/>
            </a:ln>
          </p:spPr>
          <p:txBody>
            <a:bodyPr wrap="none" anchor="ctr"/>
            <a:lstStyle/>
            <a:p>
              <a:endParaRPr lang="en-US" dirty="0"/>
            </a:p>
          </p:txBody>
        </p:sp>
        <p:sp>
          <p:nvSpPr>
            <p:cNvPr id="23" name="Oval 15"/>
            <p:cNvSpPr>
              <a:spLocks noChangeArrowheads="1"/>
            </p:cNvSpPr>
            <p:nvPr/>
          </p:nvSpPr>
          <p:spPr bwMode="auto">
            <a:xfrm>
              <a:off x="3886200" y="2514600"/>
              <a:ext cx="1676400" cy="1676400"/>
            </a:xfrm>
            <a:prstGeom prst="ellipse">
              <a:avLst/>
            </a:prstGeom>
            <a:noFill/>
            <a:ln w="28575">
              <a:solidFill>
                <a:srgbClr val="C30004"/>
              </a:solidFill>
              <a:round/>
              <a:headEnd/>
              <a:tailEnd/>
            </a:ln>
          </p:spPr>
          <p:txBody>
            <a:bodyPr wrap="none" anchor="ctr"/>
            <a:lstStyle/>
            <a:p>
              <a:endParaRPr lang="en-US" dirty="0"/>
            </a:p>
          </p:txBody>
        </p:sp>
        <p:sp>
          <p:nvSpPr>
            <p:cNvPr id="24" name="Oval 16"/>
            <p:cNvSpPr>
              <a:spLocks noChangeArrowheads="1"/>
            </p:cNvSpPr>
            <p:nvPr/>
          </p:nvSpPr>
          <p:spPr bwMode="auto">
            <a:xfrm>
              <a:off x="3733800" y="2362200"/>
              <a:ext cx="1981200" cy="1981200"/>
            </a:xfrm>
            <a:prstGeom prst="ellipse">
              <a:avLst/>
            </a:prstGeom>
            <a:noFill/>
            <a:ln w="28575">
              <a:solidFill>
                <a:srgbClr val="C30004"/>
              </a:solidFill>
              <a:round/>
              <a:headEnd/>
              <a:tailEnd/>
            </a:ln>
          </p:spPr>
          <p:txBody>
            <a:bodyPr wrap="none" anchor="ctr"/>
            <a:lstStyle/>
            <a:p>
              <a:endParaRPr lang="en-US" dirty="0"/>
            </a:p>
          </p:txBody>
        </p:sp>
        <p:sp>
          <p:nvSpPr>
            <p:cNvPr id="25" name="Oval 17"/>
            <p:cNvSpPr>
              <a:spLocks noChangeArrowheads="1"/>
            </p:cNvSpPr>
            <p:nvPr/>
          </p:nvSpPr>
          <p:spPr bwMode="auto">
            <a:xfrm>
              <a:off x="3581400" y="2209800"/>
              <a:ext cx="2286000" cy="2286000"/>
            </a:xfrm>
            <a:prstGeom prst="ellipse">
              <a:avLst/>
            </a:prstGeom>
            <a:noFill/>
            <a:ln w="28575">
              <a:solidFill>
                <a:srgbClr val="C30004"/>
              </a:solidFill>
              <a:round/>
              <a:headEnd/>
              <a:tailEnd/>
            </a:ln>
          </p:spPr>
          <p:txBody>
            <a:bodyPr wrap="none" anchor="ctr"/>
            <a:lstStyle/>
            <a:p>
              <a:endParaRPr lang="en-US" dirty="0"/>
            </a:p>
          </p:txBody>
        </p:sp>
      </p:grpSp>
      <p:grpSp>
        <p:nvGrpSpPr>
          <p:cNvPr id="26" name="Group 25"/>
          <p:cNvGrpSpPr/>
          <p:nvPr/>
        </p:nvGrpSpPr>
        <p:grpSpPr>
          <a:xfrm>
            <a:off x="1437535" y="2598053"/>
            <a:ext cx="3810000" cy="3810000"/>
            <a:chOff x="2819400" y="1447800"/>
            <a:chExt cx="3810000" cy="3810000"/>
          </a:xfrm>
        </p:grpSpPr>
        <p:sp>
          <p:nvSpPr>
            <p:cNvPr id="27" name="Rectangle 10"/>
            <p:cNvSpPr>
              <a:spLocks noChangeArrowheads="1"/>
            </p:cNvSpPr>
            <p:nvPr/>
          </p:nvSpPr>
          <p:spPr bwMode="auto">
            <a:xfrm>
              <a:off x="4572000" y="3200400"/>
              <a:ext cx="304800" cy="304800"/>
            </a:xfrm>
            <a:prstGeom prst="rect">
              <a:avLst/>
            </a:prstGeom>
            <a:solidFill>
              <a:srgbClr val="C30004"/>
            </a:solidFill>
            <a:ln w="9525">
              <a:solidFill>
                <a:schemeClr val="tx1"/>
              </a:solidFill>
              <a:miter lim="800000"/>
              <a:headEnd/>
              <a:tailEnd/>
            </a:ln>
          </p:spPr>
          <p:txBody>
            <a:bodyPr wrap="none" anchor="ctr"/>
            <a:lstStyle/>
            <a:p>
              <a:endParaRPr lang="en-US" dirty="0"/>
            </a:p>
          </p:txBody>
        </p:sp>
        <p:sp>
          <p:nvSpPr>
            <p:cNvPr id="28" name="Oval 11"/>
            <p:cNvSpPr>
              <a:spLocks noChangeArrowheads="1"/>
            </p:cNvSpPr>
            <p:nvPr/>
          </p:nvSpPr>
          <p:spPr bwMode="auto">
            <a:xfrm>
              <a:off x="4495800" y="3124200"/>
              <a:ext cx="457200" cy="457200"/>
            </a:xfrm>
            <a:prstGeom prst="ellipse">
              <a:avLst/>
            </a:prstGeom>
            <a:noFill/>
            <a:ln w="28575">
              <a:solidFill>
                <a:srgbClr val="C30004"/>
              </a:solidFill>
              <a:round/>
              <a:headEnd/>
              <a:tailEnd/>
            </a:ln>
          </p:spPr>
          <p:txBody>
            <a:bodyPr wrap="none" anchor="ctr"/>
            <a:lstStyle/>
            <a:p>
              <a:endParaRPr lang="en-US" dirty="0"/>
            </a:p>
          </p:txBody>
        </p:sp>
        <p:sp>
          <p:nvSpPr>
            <p:cNvPr id="29" name="Oval 12"/>
            <p:cNvSpPr>
              <a:spLocks noChangeArrowheads="1"/>
            </p:cNvSpPr>
            <p:nvPr/>
          </p:nvSpPr>
          <p:spPr bwMode="auto">
            <a:xfrm>
              <a:off x="4343400" y="2971800"/>
              <a:ext cx="762000" cy="762000"/>
            </a:xfrm>
            <a:prstGeom prst="ellipse">
              <a:avLst/>
            </a:prstGeom>
            <a:noFill/>
            <a:ln w="28575">
              <a:solidFill>
                <a:srgbClr val="C30004"/>
              </a:solidFill>
              <a:round/>
              <a:headEnd/>
              <a:tailEnd/>
            </a:ln>
          </p:spPr>
          <p:txBody>
            <a:bodyPr wrap="none" anchor="ctr"/>
            <a:lstStyle/>
            <a:p>
              <a:endParaRPr lang="en-US" dirty="0"/>
            </a:p>
          </p:txBody>
        </p:sp>
        <p:sp>
          <p:nvSpPr>
            <p:cNvPr id="30" name="Oval 13"/>
            <p:cNvSpPr>
              <a:spLocks noChangeArrowheads="1"/>
            </p:cNvSpPr>
            <p:nvPr/>
          </p:nvSpPr>
          <p:spPr bwMode="auto">
            <a:xfrm>
              <a:off x="4191000" y="2819400"/>
              <a:ext cx="1066800" cy="1066800"/>
            </a:xfrm>
            <a:prstGeom prst="ellipse">
              <a:avLst/>
            </a:prstGeom>
            <a:noFill/>
            <a:ln w="28575">
              <a:solidFill>
                <a:srgbClr val="C30004"/>
              </a:solidFill>
              <a:round/>
              <a:headEnd/>
              <a:tailEnd/>
            </a:ln>
          </p:spPr>
          <p:txBody>
            <a:bodyPr wrap="none" anchor="ctr"/>
            <a:lstStyle/>
            <a:p>
              <a:endParaRPr lang="en-US" dirty="0"/>
            </a:p>
          </p:txBody>
        </p:sp>
        <p:sp>
          <p:nvSpPr>
            <p:cNvPr id="31" name="Oval 14"/>
            <p:cNvSpPr>
              <a:spLocks noChangeArrowheads="1"/>
            </p:cNvSpPr>
            <p:nvPr/>
          </p:nvSpPr>
          <p:spPr bwMode="auto">
            <a:xfrm>
              <a:off x="4038600" y="2667000"/>
              <a:ext cx="1371600" cy="1371600"/>
            </a:xfrm>
            <a:prstGeom prst="ellipse">
              <a:avLst/>
            </a:prstGeom>
            <a:noFill/>
            <a:ln w="28575">
              <a:solidFill>
                <a:srgbClr val="C30004"/>
              </a:solidFill>
              <a:round/>
              <a:headEnd/>
              <a:tailEnd/>
            </a:ln>
          </p:spPr>
          <p:txBody>
            <a:bodyPr wrap="none" anchor="ctr"/>
            <a:lstStyle/>
            <a:p>
              <a:endParaRPr lang="en-US" dirty="0"/>
            </a:p>
          </p:txBody>
        </p:sp>
        <p:sp>
          <p:nvSpPr>
            <p:cNvPr id="32" name="Oval 15"/>
            <p:cNvSpPr>
              <a:spLocks noChangeArrowheads="1"/>
            </p:cNvSpPr>
            <p:nvPr/>
          </p:nvSpPr>
          <p:spPr bwMode="auto">
            <a:xfrm>
              <a:off x="3886200" y="2514600"/>
              <a:ext cx="1676400" cy="1676400"/>
            </a:xfrm>
            <a:prstGeom prst="ellipse">
              <a:avLst/>
            </a:prstGeom>
            <a:noFill/>
            <a:ln w="28575">
              <a:solidFill>
                <a:srgbClr val="C30004"/>
              </a:solidFill>
              <a:round/>
              <a:headEnd/>
              <a:tailEnd/>
            </a:ln>
          </p:spPr>
          <p:txBody>
            <a:bodyPr wrap="none" anchor="ctr"/>
            <a:lstStyle/>
            <a:p>
              <a:endParaRPr lang="en-US" dirty="0"/>
            </a:p>
          </p:txBody>
        </p:sp>
        <p:sp>
          <p:nvSpPr>
            <p:cNvPr id="33" name="Oval 16"/>
            <p:cNvSpPr>
              <a:spLocks noChangeArrowheads="1"/>
            </p:cNvSpPr>
            <p:nvPr/>
          </p:nvSpPr>
          <p:spPr bwMode="auto">
            <a:xfrm>
              <a:off x="3733800" y="2362200"/>
              <a:ext cx="1981200" cy="1981200"/>
            </a:xfrm>
            <a:prstGeom prst="ellipse">
              <a:avLst/>
            </a:prstGeom>
            <a:noFill/>
            <a:ln w="28575">
              <a:solidFill>
                <a:srgbClr val="C30004"/>
              </a:solidFill>
              <a:round/>
              <a:headEnd/>
              <a:tailEnd/>
            </a:ln>
          </p:spPr>
          <p:txBody>
            <a:bodyPr wrap="none" anchor="ctr"/>
            <a:lstStyle/>
            <a:p>
              <a:endParaRPr lang="en-US" dirty="0"/>
            </a:p>
          </p:txBody>
        </p:sp>
        <p:sp>
          <p:nvSpPr>
            <p:cNvPr id="34" name="Oval 17"/>
            <p:cNvSpPr>
              <a:spLocks noChangeArrowheads="1"/>
            </p:cNvSpPr>
            <p:nvPr/>
          </p:nvSpPr>
          <p:spPr bwMode="auto">
            <a:xfrm>
              <a:off x="3581400" y="2209800"/>
              <a:ext cx="2286000" cy="2286000"/>
            </a:xfrm>
            <a:prstGeom prst="ellipse">
              <a:avLst/>
            </a:prstGeom>
            <a:noFill/>
            <a:ln w="28575">
              <a:solidFill>
                <a:srgbClr val="C30004"/>
              </a:solidFill>
              <a:round/>
              <a:headEnd/>
              <a:tailEnd/>
            </a:ln>
          </p:spPr>
          <p:txBody>
            <a:bodyPr wrap="none" anchor="ctr"/>
            <a:lstStyle/>
            <a:p>
              <a:endParaRPr lang="en-US" dirty="0"/>
            </a:p>
          </p:txBody>
        </p:sp>
        <p:sp>
          <p:nvSpPr>
            <p:cNvPr id="35" name="Oval 18"/>
            <p:cNvSpPr>
              <a:spLocks noChangeArrowheads="1"/>
            </p:cNvSpPr>
            <p:nvPr/>
          </p:nvSpPr>
          <p:spPr bwMode="auto">
            <a:xfrm>
              <a:off x="3429000" y="2057400"/>
              <a:ext cx="2590800" cy="2590800"/>
            </a:xfrm>
            <a:prstGeom prst="ellipse">
              <a:avLst/>
            </a:prstGeom>
            <a:noFill/>
            <a:ln w="28575">
              <a:solidFill>
                <a:srgbClr val="C30004"/>
              </a:solidFill>
              <a:round/>
              <a:headEnd/>
              <a:tailEnd/>
            </a:ln>
          </p:spPr>
          <p:txBody>
            <a:bodyPr wrap="none" anchor="ctr"/>
            <a:lstStyle/>
            <a:p>
              <a:endParaRPr lang="en-US" dirty="0"/>
            </a:p>
          </p:txBody>
        </p:sp>
        <p:sp>
          <p:nvSpPr>
            <p:cNvPr id="36" name="Oval 19"/>
            <p:cNvSpPr>
              <a:spLocks noChangeArrowheads="1"/>
            </p:cNvSpPr>
            <p:nvPr/>
          </p:nvSpPr>
          <p:spPr bwMode="auto">
            <a:xfrm>
              <a:off x="3276600" y="1905000"/>
              <a:ext cx="2895600" cy="2895600"/>
            </a:xfrm>
            <a:prstGeom prst="ellipse">
              <a:avLst/>
            </a:prstGeom>
            <a:noFill/>
            <a:ln w="28575">
              <a:solidFill>
                <a:srgbClr val="C30004"/>
              </a:solidFill>
              <a:round/>
              <a:headEnd/>
              <a:tailEnd/>
            </a:ln>
          </p:spPr>
          <p:txBody>
            <a:bodyPr wrap="none" anchor="ctr"/>
            <a:lstStyle/>
            <a:p>
              <a:endParaRPr lang="en-US" dirty="0"/>
            </a:p>
          </p:txBody>
        </p:sp>
        <p:sp>
          <p:nvSpPr>
            <p:cNvPr id="37" name="Oval 20"/>
            <p:cNvSpPr>
              <a:spLocks noChangeArrowheads="1"/>
            </p:cNvSpPr>
            <p:nvPr/>
          </p:nvSpPr>
          <p:spPr bwMode="auto">
            <a:xfrm>
              <a:off x="3124200" y="1752600"/>
              <a:ext cx="3200400" cy="3200400"/>
            </a:xfrm>
            <a:prstGeom prst="ellipse">
              <a:avLst/>
            </a:prstGeom>
            <a:noFill/>
            <a:ln w="28575">
              <a:solidFill>
                <a:srgbClr val="C30004"/>
              </a:solidFill>
              <a:round/>
              <a:headEnd/>
              <a:tailEnd/>
            </a:ln>
          </p:spPr>
          <p:txBody>
            <a:bodyPr wrap="none" anchor="ctr"/>
            <a:lstStyle/>
            <a:p>
              <a:endParaRPr lang="en-US" dirty="0"/>
            </a:p>
          </p:txBody>
        </p:sp>
        <p:sp>
          <p:nvSpPr>
            <p:cNvPr id="38" name="Oval 21"/>
            <p:cNvSpPr>
              <a:spLocks noChangeArrowheads="1"/>
            </p:cNvSpPr>
            <p:nvPr/>
          </p:nvSpPr>
          <p:spPr bwMode="auto">
            <a:xfrm>
              <a:off x="2971800" y="1600200"/>
              <a:ext cx="3505200" cy="3505200"/>
            </a:xfrm>
            <a:prstGeom prst="ellipse">
              <a:avLst/>
            </a:prstGeom>
            <a:noFill/>
            <a:ln w="28575">
              <a:solidFill>
                <a:srgbClr val="C30004"/>
              </a:solidFill>
              <a:round/>
              <a:headEnd/>
              <a:tailEnd/>
            </a:ln>
          </p:spPr>
          <p:txBody>
            <a:bodyPr wrap="none" anchor="ctr"/>
            <a:lstStyle/>
            <a:p>
              <a:endParaRPr lang="en-US" dirty="0"/>
            </a:p>
          </p:txBody>
        </p:sp>
        <p:sp>
          <p:nvSpPr>
            <p:cNvPr id="39" name="Oval 22"/>
            <p:cNvSpPr>
              <a:spLocks noChangeArrowheads="1"/>
            </p:cNvSpPr>
            <p:nvPr/>
          </p:nvSpPr>
          <p:spPr bwMode="auto">
            <a:xfrm>
              <a:off x="2819400" y="1447800"/>
              <a:ext cx="3810000" cy="3810000"/>
            </a:xfrm>
            <a:prstGeom prst="ellipse">
              <a:avLst/>
            </a:prstGeom>
            <a:noFill/>
            <a:ln w="28575">
              <a:solidFill>
                <a:srgbClr val="C30004"/>
              </a:solidFill>
              <a:round/>
              <a:headEnd/>
              <a:tailEnd/>
            </a:ln>
          </p:spPr>
          <p:txBody>
            <a:bodyPr wrap="none" anchor="ctr"/>
            <a:lstStyle/>
            <a:p>
              <a:endParaRPr lang="en-US" dirty="0"/>
            </a:p>
          </p:txBody>
        </p:sp>
      </p:grpSp>
    </p:spTree>
    <p:extLst>
      <p:ext uri="{BB962C8B-B14F-4D97-AF65-F5344CB8AC3E}">
        <p14:creationId xmlns:p14="http://schemas.microsoft.com/office/powerpoint/2010/main" val="2800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445" y="1976641"/>
            <a:ext cx="2806045" cy="2104533"/>
          </a:xfrm>
          <a:prstGeom prst="rect">
            <a:avLst/>
          </a:prstGeom>
        </p:spPr>
      </p:pic>
      <p:sp>
        <p:nvSpPr>
          <p:cNvPr id="2" name="Title 1"/>
          <p:cNvSpPr>
            <a:spLocks noGrp="1"/>
          </p:cNvSpPr>
          <p:nvPr>
            <p:ph type="title"/>
          </p:nvPr>
        </p:nvSpPr>
        <p:spPr/>
        <p:txBody>
          <a:bodyPr/>
          <a:lstStyle/>
          <a:p>
            <a:r>
              <a:rPr lang="en-US" dirty="0" smtClean="0"/>
              <a:t>Signal-based monitoring</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pPr marL="0" indent="0">
              <a:buNone/>
            </a:pPr>
            <a:r>
              <a:rPr lang="en-US" dirty="0" smtClean="0"/>
              <a:t>What aspects of </a:t>
            </a:r>
            <a:r>
              <a:rPr lang="en-US" dirty="0" smtClean="0"/>
              <a:t>seismic physics </a:t>
            </a:r>
            <a:r>
              <a:rPr lang="en-US" dirty="0" smtClean="0"/>
              <a:t>can we model?</a:t>
            </a:r>
          </a:p>
          <a:p>
            <a:pPr marL="0" indent="0">
              <a:buNone/>
            </a:pPr>
            <a:endParaRPr lang="en-US" dirty="0" smtClean="0"/>
          </a:p>
        </p:txBody>
      </p:sp>
      <p:sp>
        <p:nvSpPr>
          <p:cNvPr id="6" name="Content Placeholder 2"/>
          <p:cNvSpPr txBox="1">
            <a:spLocks/>
          </p:cNvSpPr>
          <p:nvPr/>
        </p:nvSpPr>
        <p:spPr>
          <a:xfrm>
            <a:off x="628650" y="2194633"/>
            <a:ext cx="5253990" cy="4805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t>
            </a:r>
            <a:r>
              <a:rPr lang="en-US" dirty="0" smtClean="0"/>
              <a:t>ravel </a:t>
            </a:r>
            <a:r>
              <a:rPr lang="en-US" dirty="0" smtClean="0"/>
              <a:t>times</a:t>
            </a:r>
          </a:p>
          <a:p>
            <a:pPr marL="457200" lvl="2" indent="0">
              <a:spcBef>
                <a:spcPts val="1000"/>
              </a:spcBef>
              <a:buNone/>
            </a:pPr>
            <a:r>
              <a:rPr lang="en-US" sz="2400" dirty="0" smtClean="0"/>
              <a:t>Inverted through inference </a:t>
            </a:r>
            <a:r>
              <a:rPr lang="en-US" sz="2400" dirty="0"/>
              <a:t>-&gt; </a:t>
            </a:r>
            <a:r>
              <a:rPr lang="en-US" sz="2400" b="1" dirty="0" err="1">
                <a:solidFill>
                  <a:srgbClr val="0070C0"/>
                </a:solidFill>
              </a:rPr>
              <a:t>multilateration</a:t>
            </a:r>
            <a:r>
              <a:rPr lang="en-US" sz="2400" b="1" dirty="0">
                <a:solidFill>
                  <a:srgbClr val="0070C0"/>
                </a:solidFill>
              </a:rPr>
              <a:t> </a:t>
            </a:r>
            <a:endParaRPr lang="en-US" sz="2400" dirty="0" smtClean="0"/>
          </a:p>
          <a:p>
            <a:r>
              <a:rPr lang="en-US" dirty="0" smtClean="0"/>
              <a:t>Multiple phase types</a:t>
            </a:r>
          </a:p>
          <a:p>
            <a:r>
              <a:rPr lang="en-US" dirty="0" smtClean="0"/>
              <a:t>Distance-based attenuation</a:t>
            </a:r>
          </a:p>
          <a:p>
            <a:r>
              <a:rPr lang="en-US" dirty="0" smtClean="0"/>
              <a:t>Frequency-dependent coda decay</a:t>
            </a:r>
          </a:p>
          <a:p>
            <a:r>
              <a:rPr lang="en-US" b="1" dirty="0" smtClean="0"/>
              <a:t>Spatial </a:t>
            </a:r>
            <a:r>
              <a:rPr lang="en-US" b="1" dirty="0" smtClean="0"/>
              <a:t>continuity of </a:t>
            </a:r>
            <a:r>
              <a:rPr lang="en-US" b="1" dirty="0" smtClean="0"/>
              <a:t>waveforms</a:t>
            </a:r>
            <a:endParaRPr lang="en-US" b="1" dirty="0" smtClean="0">
              <a:solidFill>
                <a:srgbClr val="0070C0"/>
              </a:solidFill>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46623"/>
          <a:stretch/>
        </p:blipFill>
        <p:spPr>
          <a:xfrm>
            <a:off x="5666250" y="3863181"/>
            <a:ext cx="3405620" cy="2380637"/>
          </a:xfrm>
          <a:prstGeom prst="rect">
            <a:avLst/>
          </a:prstGeom>
        </p:spPr>
      </p:pic>
    </p:spTree>
    <p:extLst>
      <p:ext uri="{BB962C8B-B14F-4D97-AF65-F5344CB8AC3E}">
        <p14:creationId xmlns:p14="http://schemas.microsoft.com/office/powerpoint/2010/main" val="17318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274638"/>
            <a:ext cx="8443913" cy="7413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Spatial continuity of waveforms</a:t>
            </a:r>
            <a:endParaRPr lang="en-US" dirty="0"/>
          </a:p>
        </p:txBody>
      </p:sp>
      <p:sp>
        <p:nvSpPr>
          <p:cNvPr id="5" name="Content Placeholder 2"/>
          <p:cNvSpPr txBox="1">
            <a:spLocks/>
          </p:cNvSpPr>
          <p:nvPr/>
        </p:nvSpPr>
        <p:spPr>
          <a:xfrm>
            <a:off x="457201" y="1371600"/>
            <a:ext cx="8769095" cy="121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E</a:t>
            </a:r>
            <a:r>
              <a:rPr lang="en-US" dirty="0" smtClean="0"/>
              <a:t>vents in nearby locations </a:t>
            </a:r>
            <a:r>
              <a:rPr lang="en-US" dirty="0" smtClean="0"/>
              <a:t>generate </a:t>
            </a:r>
            <a:r>
              <a:rPr lang="en-US" b="1" dirty="0" smtClean="0"/>
              <a:t>correlated</a:t>
            </a:r>
            <a:r>
              <a:rPr lang="en-US" b="1" dirty="0" smtClean="0"/>
              <a:t> </a:t>
            </a:r>
            <a:r>
              <a:rPr lang="en-US" b="1" dirty="0" smtClean="0"/>
              <a:t>waveforms</a:t>
            </a:r>
            <a:r>
              <a:rPr lang="en-US" dirty="0" smtClean="0"/>
              <a:t>. </a:t>
            </a:r>
            <a:endParaRPr lang="en-US" dirty="0"/>
          </a:p>
        </p:txBody>
      </p:sp>
      <p:grpSp>
        <p:nvGrpSpPr>
          <p:cNvPr id="21" name="Group 20"/>
          <p:cNvGrpSpPr/>
          <p:nvPr/>
        </p:nvGrpSpPr>
        <p:grpSpPr>
          <a:xfrm>
            <a:off x="723418" y="2343713"/>
            <a:ext cx="8101495" cy="3073400"/>
            <a:chOff x="723418" y="2343713"/>
            <a:chExt cx="8101495" cy="307340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18" y="2343713"/>
              <a:ext cx="4559300" cy="3073400"/>
            </a:xfrm>
            <a:prstGeom prst="rect">
              <a:avLst/>
            </a:prstGeom>
          </p:spPr>
        </p:pic>
        <p:sp>
          <p:nvSpPr>
            <p:cNvPr id="7" name="TextBox 6"/>
            <p:cNvSpPr txBox="1"/>
            <p:nvPr/>
          </p:nvSpPr>
          <p:spPr>
            <a:xfrm>
              <a:off x="5564710" y="2799517"/>
              <a:ext cx="3260203" cy="1477328"/>
            </a:xfrm>
            <a:prstGeom prst="rect">
              <a:avLst/>
            </a:prstGeom>
            <a:noFill/>
          </p:spPr>
          <p:txBody>
            <a:bodyPr wrap="square" rtlCol="0">
              <a:spAutoFit/>
            </a:bodyPr>
            <a:lstStyle/>
            <a:p>
              <a:r>
                <a:rPr lang="en-US" dirty="0"/>
                <a:t>DPRK </a:t>
              </a:r>
              <a:r>
                <a:rPr lang="en-US" dirty="0" smtClean="0"/>
                <a:t>tests from</a:t>
              </a:r>
              <a:endParaRPr lang="en-US" dirty="0"/>
            </a:p>
            <a:p>
              <a:r>
                <a:rPr lang="en-US" dirty="0" smtClean="0"/>
                <a:t>2006, 2009, 2013, 2016,</a:t>
              </a:r>
            </a:p>
            <a:p>
              <a:r>
                <a:rPr lang="en-US" dirty="0"/>
                <a:t>r</a:t>
              </a:r>
              <a:r>
                <a:rPr lang="en-US" dirty="0" smtClean="0"/>
                <a:t>ecorded at MJA0 (Japan)</a:t>
              </a:r>
              <a:endParaRPr lang="en-US" dirty="0"/>
            </a:p>
            <a:p>
              <a:r>
                <a:rPr lang="en-US" dirty="0" smtClean="0"/>
                <a:t>(</a:t>
              </a:r>
              <a:r>
                <a:rPr lang="en-US" dirty="0" err="1"/>
                <a:t>Bobrov</a:t>
              </a:r>
              <a:r>
                <a:rPr lang="en-US" dirty="0"/>
                <a:t>, </a:t>
              </a:r>
              <a:r>
                <a:rPr lang="en-US" dirty="0" err="1" smtClean="0"/>
                <a:t>Kitov</a:t>
              </a:r>
              <a:r>
                <a:rPr lang="en-US" dirty="0"/>
                <a:t>, </a:t>
              </a:r>
              <a:r>
                <a:rPr lang="en-US" dirty="0" err="1" smtClean="0"/>
                <a:t>Rozhkov</a:t>
              </a:r>
              <a:r>
                <a:rPr lang="en-US" dirty="0" smtClean="0"/>
                <a:t>, 2016)</a:t>
              </a:r>
              <a:endParaRPr lang="en-US" dirty="0"/>
            </a:p>
            <a:p>
              <a:endParaRPr lang="en-US" dirty="0"/>
            </a:p>
          </p:txBody>
        </p:sp>
      </p:grpSp>
      <p:sp>
        <p:nvSpPr>
          <p:cNvPr id="20" name="Content Placeholder 2"/>
          <p:cNvSpPr txBox="1">
            <a:spLocks/>
          </p:cNvSpPr>
          <p:nvPr/>
        </p:nvSpPr>
        <p:spPr>
          <a:xfrm>
            <a:off x="381000" y="2286307"/>
            <a:ext cx="8534399" cy="3505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Inverted through inference:</a:t>
            </a:r>
          </a:p>
          <a:p>
            <a:r>
              <a:rPr lang="en-US" dirty="0" smtClean="0"/>
              <a:t>Detects sub-threshold events</a:t>
            </a:r>
          </a:p>
          <a:p>
            <a:r>
              <a:rPr lang="en-US" dirty="0" smtClean="0"/>
              <a:t>Locates events from a single station</a:t>
            </a:r>
          </a:p>
          <a:p>
            <a:r>
              <a:rPr lang="en-US" dirty="0" smtClean="0"/>
              <a:t>Accurate relative locations from precise (relative) arrival times. </a:t>
            </a:r>
            <a:endParaRPr lang="en-US" dirty="0"/>
          </a:p>
        </p:txBody>
      </p:sp>
    </p:spTree>
    <p:extLst>
      <p:ext uri="{BB962C8B-B14F-4D97-AF65-F5344CB8AC3E}">
        <p14:creationId xmlns:p14="http://schemas.microsoft.com/office/powerpoint/2010/main" val="159591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xit" presetSubtype="0" fill="hold" nodeType="withEffect">
                                  <p:stCondLst>
                                    <p:cond delay="0"/>
                                  </p:stCondLst>
                                  <p:childTnLst>
                                    <p:animEffect transition="out" filter="dissolv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Priors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2259"/>
          <a:stretch/>
        </p:blipFill>
        <p:spPr>
          <a:xfrm>
            <a:off x="-402336" y="1423764"/>
            <a:ext cx="5984879" cy="312318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350" y="1431649"/>
            <a:ext cx="3380048" cy="2224341"/>
          </a:xfrm>
          <a:prstGeom prst="rect">
            <a:avLst/>
          </a:prstGeom>
        </p:spPr>
      </p:pic>
      <p:sp>
        <p:nvSpPr>
          <p:cNvPr id="7" name="Content Placeholder 2"/>
          <p:cNvSpPr>
            <a:spLocks noGrp="1"/>
          </p:cNvSpPr>
          <p:nvPr>
            <p:ph idx="1"/>
          </p:nvPr>
        </p:nvSpPr>
        <p:spPr>
          <a:xfrm>
            <a:off x="1521433" y="4726591"/>
            <a:ext cx="2005294" cy="467356"/>
          </a:xfrm>
        </p:spPr>
        <p:txBody>
          <a:bodyPr>
            <a:normAutofit/>
          </a:bodyPr>
          <a:lstStyle/>
          <a:p>
            <a:pPr marL="0" indent="0">
              <a:buNone/>
            </a:pPr>
            <a:r>
              <a:rPr lang="en-US" sz="1800" dirty="0" smtClean="0"/>
              <a:t>(Arora et al, 2013)</a:t>
            </a:r>
            <a:endParaRPr lang="en-US" sz="1800" dirty="0"/>
          </a:p>
        </p:txBody>
      </p:sp>
      <p:sp>
        <p:nvSpPr>
          <p:cNvPr id="8" name="TextBox 7"/>
          <p:cNvSpPr txBox="1"/>
          <p:nvPr/>
        </p:nvSpPr>
        <p:spPr>
          <a:xfrm>
            <a:off x="365760" y="4412932"/>
            <a:ext cx="4368286" cy="369332"/>
          </a:xfrm>
          <a:prstGeom prst="rect">
            <a:avLst/>
          </a:prstGeom>
          <a:noFill/>
        </p:spPr>
        <p:txBody>
          <a:bodyPr wrap="square" rtlCol="0">
            <a:spAutoFit/>
          </a:bodyPr>
          <a:lstStyle/>
          <a:p>
            <a:r>
              <a:rPr lang="en-US" dirty="0" smtClean="0"/>
              <a:t>Location: kernel density estimate + uniform</a:t>
            </a:r>
            <a:endParaRPr lang="en-US" dirty="0"/>
          </a:p>
        </p:txBody>
      </p:sp>
      <p:sp>
        <p:nvSpPr>
          <p:cNvPr id="9" name="TextBox 8"/>
          <p:cNvSpPr txBox="1"/>
          <p:nvPr/>
        </p:nvSpPr>
        <p:spPr>
          <a:xfrm>
            <a:off x="5315712" y="3479209"/>
            <a:ext cx="3828288" cy="369332"/>
          </a:xfrm>
          <a:prstGeom prst="rect">
            <a:avLst/>
          </a:prstGeom>
          <a:noFill/>
        </p:spPr>
        <p:txBody>
          <a:bodyPr wrap="square" rtlCol="0">
            <a:spAutoFit/>
          </a:bodyPr>
          <a:lstStyle/>
          <a:p>
            <a:r>
              <a:rPr lang="en-US" dirty="0" smtClean="0"/>
              <a:t>Rate: homogeneous </a:t>
            </a:r>
            <a:r>
              <a:rPr lang="en-US" smtClean="0"/>
              <a:t>Poisson process</a:t>
            </a:r>
            <a:endParaRPr lang="en-US" dirty="0"/>
          </a:p>
        </p:txBody>
      </p:sp>
      <p:sp>
        <p:nvSpPr>
          <p:cNvPr id="10" name="TextBox 9"/>
          <p:cNvSpPr txBox="1"/>
          <p:nvPr/>
        </p:nvSpPr>
        <p:spPr>
          <a:xfrm>
            <a:off x="4947817" y="6409842"/>
            <a:ext cx="3486912" cy="369332"/>
          </a:xfrm>
          <a:prstGeom prst="rect">
            <a:avLst/>
          </a:prstGeom>
          <a:noFill/>
        </p:spPr>
        <p:txBody>
          <a:bodyPr wrap="square" rtlCol="0">
            <a:spAutoFit/>
          </a:bodyPr>
          <a:lstStyle/>
          <a:p>
            <a:r>
              <a:rPr lang="en-US" dirty="0" smtClean="0"/>
              <a:t>Magnitude: Gutenberg-Richter Law</a:t>
            </a:r>
            <a:endParaRPr lang="en-US" dirty="0"/>
          </a:p>
        </p:txBody>
      </p:sp>
      <p:sp>
        <p:nvSpPr>
          <p:cNvPr id="12" name="Content Placeholder 2"/>
          <p:cNvSpPr txBox="1">
            <a:spLocks/>
          </p:cNvSpPr>
          <p:nvPr/>
        </p:nvSpPr>
        <p:spPr>
          <a:xfrm>
            <a:off x="6056521" y="3799529"/>
            <a:ext cx="2005294" cy="467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smtClean="0"/>
              <a:t>(Arora et al, 2013)</a:t>
            </a:r>
            <a:endParaRPr lang="en-US" sz="18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261" y="4296709"/>
            <a:ext cx="2774436" cy="2002814"/>
          </a:xfrm>
          <a:prstGeom prst="rect">
            <a:avLst/>
          </a:prstGeom>
        </p:spPr>
      </p:pic>
      <p:sp>
        <p:nvSpPr>
          <p:cNvPr id="3" name="TextBox 2"/>
          <p:cNvSpPr txBox="1"/>
          <p:nvPr/>
        </p:nvSpPr>
        <p:spPr>
          <a:xfrm>
            <a:off x="5315712" y="4995116"/>
            <a:ext cx="740809" cy="461665"/>
          </a:xfrm>
          <a:prstGeom prst="rect">
            <a:avLst/>
          </a:prstGeom>
          <a:noFill/>
        </p:spPr>
        <p:txBody>
          <a:bodyPr wrap="square" rtlCol="0">
            <a:spAutoFit/>
          </a:bodyPr>
          <a:lstStyle/>
          <a:p>
            <a:r>
              <a:rPr lang="en-US" sz="2400" b="1" dirty="0" smtClean="0">
                <a:solidFill>
                  <a:srgbClr val="FF0000"/>
                </a:solidFill>
              </a:rPr>
              <a:t>??</a:t>
            </a:r>
            <a:endParaRPr lang="en-US" sz="2400" b="1" dirty="0">
              <a:solidFill>
                <a:srgbClr val="FF0000"/>
              </a:solidFill>
            </a:endParaRPr>
          </a:p>
        </p:txBody>
      </p:sp>
    </p:spTree>
    <p:extLst>
      <p:ext uri="{BB962C8B-B14F-4D97-AF65-F5344CB8AC3E}">
        <p14:creationId xmlns:p14="http://schemas.microsoft.com/office/powerpoint/2010/main" val="66929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5350" y="1505354"/>
            <a:ext cx="8987625" cy="1261601"/>
          </a:xfrm>
          <a:prstGeom prst="rect">
            <a:avLst/>
          </a:prstGeom>
          <a:solidFill>
            <a:schemeClr val="accent1">
              <a:alpha val="11000"/>
            </a:schemeClr>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p:cNvPicPr>
          <p:nvPr/>
        </p:nvPicPr>
        <p:blipFill rotWithShape="1">
          <a:blip r:embed="rId3">
            <a:extLst>
              <a:ext uri="{28A0092B-C50C-407E-A947-70E740481C1C}">
                <a14:useLocalDpi xmlns:a14="http://schemas.microsoft.com/office/drawing/2010/main" val="0"/>
              </a:ext>
            </a:extLst>
          </a:blip>
          <a:srcRect r="4938"/>
          <a:stretch/>
        </p:blipFill>
        <p:spPr>
          <a:xfrm>
            <a:off x="310844" y="2828485"/>
            <a:ext cx="3085080" cy="1286583"/>
          </a:xfrm>
          <a:prstGeom prst="rect">
            <a:avLst/>
          </a:prstGeom>
        </p:spPr>
      </p:pic>
      <p:pic>
        <p:nvPicPr>
          <p:cNvPr id="16" name="Picture 15"/>
          <p:cNvPicPr>
            <a:picLocks/>
          </p:cNvPicPr>
          <p:nvPr/>
        </p:nvPicPr>
        <p:blipFill>
          <a:blip r:embed="rId4">
            <a:extLst>
              <a:ext uri="{28A0092B-C50C-407E-A947-70E740481C1C}">
                <a14:useLocalDpi xmlns:a14="http://schemas.microsoft.com/office/drawing/2010/main" val="0"/>
              </a:ext>
            </a:extLst>
          </a:blip>
          <a:stretch>
            <a:fillRect/>
          </a:stretch>
        </p:blipFill>
        <p:spPr>
          <a:xfrm>
            <a:off x="125703" y="2879367"/>
            <a:ext cx="3434094" cy="1366520"/>
          </a:xfrm>
          <a:prstGeom prst="rect">
            <a:avLst/>
          </a:prstGeom>
        </p:spPr>
      </p:pic>
      <p:pic>
        <p:nvPicPr>
          <p:cNvPr id="3" name="Picture 2"/>
          <p:cNvPicPr>
            <a:picLocks/>
          </p:cNvPicPr>
          <p:nvPr/>
        </p:nvPicPr>
        <p:blipFill>
          <a:blip r:embed="rId5">
            <a:extLst>
              <a:ext uri="{28A0092B-C50C-407E-A947-70E740481C1C}">
                <a14:useLocalDpi xmlns:a14="http://schemas.microsoft.com/office/drawing/2010/main" val="0"/>
              </a:ext>
            </a:extLst>
          </a:blip>
          <a:stretch>
            <a:fillRect/>
          </a:stretch>
        </p:blipFill>
        <p:spPr>
          <a:xfrm>
            <a:off x="144087" y="1425592"/>
            <a:ext cx="3342640" cy="1421127"/>
          </a:xfrm>
          <a:prstGeom prst="rect">
            <a:avLst/>
          </a:prstGeom>
        </p:spPr>
      </p:pic>
      <p:sp>
        <p:nvSpPr>
          <p:cNvPr id="7" name="TextBox 6"/>
          <p:cNvSpPr txBox="1"/>
          <p:nvPr/>
        </p:nvSpPr>
        <p:spPr>
          <a:xfrm>
            <a:off x="1035672" y="2422258"/>
            <a:ext cx="649111" cy="584776"/>
          </a:xfrm>
          <a:prstGeom prst="rect">
            <a:avLst/>
          </a:prstGeom>
          <a:noFill/>
        </p:spPr>
        <p:txBody>
          <a:bodyPr wrap="square" rtlCol="0">
            <a:spAutoFit/>
          </a:bodyPr>
          <a:lstStyle/>
          <a:p>
            <a:r>
              <a:rPr lang="en-US" sz="3200" b="1" dirty="0" smtClean="0"/>
              <a:t>×</a:t>
            </a:r>
            <a:endParaRPr lang="en-US" sz="3200" b="1" dirty="0"/>
          </a:p>
        </p:txBody>
      </p:sp>
      <p:pic>
        <p:nvPicPr>
          <p:cNvPr id="6" name="Picture 5"/>
          <p:cNvPicPr>
            <a:picLocks/>
          </p:cNvPicPr>
          <p:nvPr/>
        </p:nvPicPr>
        <p:blipFill rotWithShape="1">
          <a:blip r:embed="rId6">
            <a:extLst>
              <a:ext uri="{28A0092B-C50C-407E-A947-70E740481C1C}">
                <a14:useLocalDpi xmlns:a14="http://schemas.microsoft.com/office/drawing/2010/main" val="0"/>
              </a:ext>
            </a:extLst>
          </a:blip>
          <a:srcRect r="5572"/>
          <a:stretch/>
        </p:blipFill>
        <p:spPr>
          <a:xfrm>
            <a:off x="-135962" y="3749988"/>
            <a:ext cx="3446471" cy="1995699"/>
          </a:xfrm>
          <a:prstGeom prst="rect">
            <a:avLst/>
          </a:prstGeom>
        </p:spPr>
      </p:pic>
      <p:sp>
        <p:nvSpPr>
          <p:cNvPr id="2" name="Title 1"/>
          <p:cNvSpPr>
            <a:spLocks noGrp="1"/>
          </p:cNvSpPr>
          <p:nvPr>
            <p:ph type="title"/>
          </p:nvPr>
        </p:nvSpPr>
        <p:spPr>
          <a:xfrm>
            <a:off x="358815" y="365126"/>
            <a:ext cx="8704161" cy="1325563"/>
          </a:xfrm>
        </p:spPr>
        <p:txBody>
          <a:bodyPr/>
          <a:lstStyle/>
          <a:p>
            <a:r>
              <a:rPr lang="en-US" dirty="0" smtClean="0"/>
              <a:t>Signal model: single event/phase</a:t>
            </a:r>
            <a:endParaRPr lang="en-US" dirty="0"/>
          </a:p>
        </p:txBody>
      </p:sp>
      <p:sp>
        <p:nvSpPr>
          <p:cNvPr id="8" name="TextBox 7"/>
          <p:cNvSpPr txBox="1"/>
          <p:nvPr/>
        </p:nvSpPr>
        <p:spPr>
          <a:xfrm>
            <a:off x="1035672" y="3989830"/>
            <a:ext cx="649111" cy="584776"/>
          </a:xfrm>
          <a:prstGeom prst="rect">
            <a:avLst/>
          </a:prstGeom>
          <a:noFill/>
        </p:spPr>
        <p:txBody>
          <a:bodyPr wrap="square" rtlCol="0">
            <a:spAutoFit/>
          </a:bodyPr>
          <a:lstStyle/>
          <a:p>
            <a:r>
              <a:rPr lang="en-US" sz="3200" b="1" dirty="0" smtClean="0"/>
              <a:t>+</a:t>
            </a:r>
            <a:endParaRPr lang="en-US" sz="3200" b="1" dirty="0"/>
          </a:p>
        </p:txBody>
      </p:sp>
      <p:sp>
        <p:nvSpPr>
          <p:cNvPr id="10" name="TextBox 9"/>
          <p:cNvSpPr txBox="1"/>
          <p:nvPr/>
        </p:nvSpPr>
        <p:spPr>
          <a:xfrm>
            <a:off x="1035672" y="4941541"/>
            <a:ext cx="649111" cy="584776"/>
          </a:xfrm>
          <a:prstGeom prst="rect">
            <a:avLst/>
          </a:prstGeom>
          <a:noFill/>
        </p:spPr>
        <p:txBody>
          <a:bodyPr wrap="square" rtlCol="0">
            <a:spAutoFit/>
          </a:bodyPr>
          <a:lstStyle/>
          <a:p>
            <a:r>
              <a:rPr lang="en-US" sz="3200" b="1" dirty="0"/>
              <a:t>=</a:t>
            </a:r>
          </a:p>
        </p:txBody>
      </p:sp>
      <p:sp>
        <p:nvSpPr>
          <p:cNvPr id="11" name="TextBox 10"/>
          <p:cNvSpPr txBox="1"/>
          <p:nvPr/>
        </p:nvSpPr>
        <p:spPr>
          <a:xfrm>
            <a:off x="3559797" y="1576637"/>
            <a:ext cx="5283300" cy="1200329"/>
          </a:xfrm>
          <a:prstGeom prst="rect">
            <a:avLst/>
          </a:prstGeom>
          <a:noFill/>
        </p:spPr>
        <p:txBody>
          <a:bodyPr wrap="square" rtlCol="0">
            <a:spAutoFit/>
          </a:bodyPr>
          <a:lstStyle/>
          <a:p>
            <a:r>
              <a:rPr lang="en-US" sz="2400" b="1" dirty="0" smtClean="0"/>
              <a:t>Envelope template:</a:t>
            </a:r>
            <a:r>
              <a:rPr lang="en-US" sz="2400" dirty="0" smtClean="0"/>
              <a:t> parametric shape depends on event magnitude, depth, location, phase.</a:t>
            </a:r>
            <a:endParaRPr lang="en-US" dirty="0"/>
          </a:p>
        </p:txBody>
      </p:sp>
      <p:sp>
        <p:nvSpPr>
          <p:cNvPr id="12" name="TextBox 11"/>
          <p:cNvSpPr txBox="1"/>
          <p:nvPr/>
        </p:nvSpPr>
        <p:spPr>
          <a:xfrm>
            <a:off x="3559797" y="3084168"/>
            <a:ext cx="5534124" cy="830997"/>
          </a:xfrm>
          <a:prstGeom prst="rect">
            <a:avLst/>
          </a:prstGeom>
          <a:noFill/>
        </p:spPr>
        <p:txBody>
          <a:bodyPr wrap="square" rtlCol="0">
            <a:spAutoFit/>
          </a:bodyPr>
          <a:lstStyle/>
          <a:p>
            <a:r>
              <a:rPr lang="en-US" sz="2400" b="1" dirty="0" smtClean="0"/>
              <a:t>Repeatable modulation</a:t>
            </a:r>
            <a:r>
              <a:rPr lang="en-US" sz="2400" dirty="0" smtClean="0"/>
              <a:t>: the “wiggles”, depends on event location, depth, phase.</a:t>
            </a:r>
          </a:p>
        </p:txBody>
      </p:sp>
      <p:sp>
        <p:nvSpPr>
          <p:cNvPr id="13" name="TextBox 12"/>
          <p:cNvSpPr txBox="1"/>
          <p:nvPr/>
        </p:nvSpPr>
        <p:spPr>
          <a:xfrm>
            <a:off x="3559797" y="4300401"/>
            <a:ext cx="5283300" cy="830997"/>
          </a:xfrm>
          <a:prstGeom prst="rect">
            <a:avLst/>
          </a:prstGeom>
          <a:noFill/>
        </p:spPr>
        <p:txBody>
          <a:bodyPr wrap="square" rtlCol="0">
            <a:spAutoFit/>
          </a:bodyPr>
          <a:lstStyle/>
          <a:p>
            <a:r>
              <a:rPr lang="en-US" sz="2400" b="1" dirty="0" smtClean="0"/>
              <a:t>Background noise: </a:t>
            </a:r>
            <a:r>
              <a:rPr lang="en-US" sz="2400" dirty="0" smtClean="0"/>
              <a:t>autoregressive process at each station.</a:t>
            </a:r>
            <a:endParaRPr lang="en-US" sz="2400" b="1" dirty="0" smtClean="0"/>
          </a:p>
        </p:txBody>
      </p:sp>
      <p:sp>
        <p:nvSpPr>
          <p:cNvPr id="14" name="TextBox 13"/>
          <p:cNvSpPr txBox="1"/>
          <p:nvPr/>
        </p:nvSpPr>
        <p:spPr>
          <a:xfrm>
            <a:off x="3559797" y="5639366"/>
            <a:ext cx="5283300" cy="830997"/>
          </a:xfrm>
          <a:prstGeom prst="rect">
            <a:avLst/>
          </a:prstGeom>
          <a:noFill/>
        </p:spPr>
        <p:txBody>
          <a:bodyPr wrap="square" rtlCol="0">
            <a:spAutoFit/>
          </a:bodyPr>
          <a:lstStyle/>
          <a:p>
            <a:r>
              <a:rPr lang="en-US" sz="2400" b="1" dirty="0" smtClean="0"/>
              <a:t>Observed signal: </a:t>
            </a:r>
            <a:r>
              <a:rPr lang="en-US" sz="2400" dirty="0" smtClean="0"/>
              <a:t>sum of all arriving phases, plus background noise. </a:t>
            </a:r>
            <a:r>
              <a:rPr lang="en-US" sz="2400" b="1" dirty="0" smtClean="0"/>
              <a:t> </a:t>
            </a:r>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r="5918"/>
          <a:stretch/>
        </p:blipFill>
        <p:spPr>
          <a:xfrm>
            <a:off x="-144343" y="5291776"/>
            <a:ext cx="3454852" cy="1827776"/>
          </a:xfrm>
          <a:prstGeom prst="rect">
            <a:avLst/>
          </a:prstGeom>
        </p:spPr>
      </p:pic>
    </p:spTree>
    <p:extLst>
      <p:ext uri="{BB962C8B-B14F-4D97-AF65-F5344CB8AC3E}">
        <p14:creationId xmlns:p14="http://schemas.microsoft.com/office/powerpoint/2010/main" val="13836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15"/>
                                        </p:tgtEl>
                                        <p:attrNameLst>
                                          <p:attrName>style.opacity</p:attrName>
                                        </p:attrNameLst>
                                      </p:cBhvr>
                                      <p:to>
                                        <p:strVal val="0.25"/>
                                      </p:to>
                                    </p:set>
                                    <p:animEffect filter="image" prLst="opacity: 0.25">
                                      <p:cBhvr rctx="IE">
                                        <p:cTn id="21" dur="indefinite"/>
                                        <p:tgtEl>
                                          <p:spTgt spid="15"/>
                                        </p:tgtEl>
                                      </p:cBhvr>
                                    </p:animEffect>
                                  </p:childTnLst>
                                </p:cTn>
                              </p:par>
                              <p:par>
                                <p:cTn id="22" presetID="9" presetClass="emph" presetSubtype="0" nodeType="withEffect">
                                  <p:stCondLst>
                                    <p:cond delay="0"/>
                                  </p:stCondLst>
                                  <p:childTnLst>
                                    <p:set>
                                      <p:cBhvr rctx="PPT">
                                        <p:cTn id="23" dur="indefinite"/>
                                        <p:tgtEl>
                                          <p:spTgt spid="3"/>
                                        </p:tgtEl>
                                        <p:attrNameLst>
                                          <p:attrName>style.opacity</p:attrName>
                                        </p:attrNameLst>
                                      </p:cBhvr>
                                      <p:to>
                                        <p:strVal val="0.25"/>
                                      </p:to>
                                    </p:set>
                                    <p:animEffect filter="image" prLst="opacity: 0.25">
                                      <p:cBhvr rctx="IE">
                                        <p:cTn id="24" dur="indefinite"/>
                                        <p:tgtEl>
                                          <p:spTgt spid="3"/>
                                        </p:tgtEl>
                                      </p:cBhvr>
                                    </p:animEffect>
                                  </p:childTnLst>
                                </p:cTn>
                              </p:par>
                              <p:par>
                                <p:cTn id="25" presetID="9" presetClass="emph" presetSubtype="0" grpId="1" nodeType="withEffect">
                                  <p:stCondLst>
                                    <p:cond delay="0"/>
                                  </p:stCondLst>
                                  <p:childTnLst>
                                    <p:set>
                                      <p:cBhvr rctx="PPT">
                                        <p:cTn id="26" dur="indefinite"/>
                                        <p:tgtEl>
                                          <p:spTgt spid="7"/>
                                        </p:tgtEl>
                                        <p:attrNameLst>
                                          <p:attrName>style.opacity</p:attrName>
                                        </p:attrNameLst>
                                      </p:cBhvr>
                                      <p:to>
                                        <p:strVal val="0.25"/>
                                      </p:to>
                                    </p:set>
                                    <p:animEffect filter="image" prLst="opacity: 0.25">
                                      <p:cBhvr rctx="IE">
                                        <p:cTn id="27" dur="indefinite"/>
                                        <p:tgtEl>
                                          <p:spTgt spid="7"/>
                                        </p:tgtEl>
                                      </p:cBhvr>
                                    </p:animEffect>
                                  </p:childTnLst>
                                </p:cTn>
                              </p:par>
                              <p:par>
                                <p:cTn id="28" presetID="9"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1.11111E-6 -4.44444E-6 L 0.00364 0.3845 " pathEditMode="relative" rAng="0" ptsTypes="AA">
                                      <p:cBhvr>
                                        <p:cTn id="46" dur="2000" fill="hold"/>
                                        <p:tgtEl>
                                          <p:spTgt spid="16"/>
                                        </p:tgtEl>
                                        <p:attrNameLst>
                                          <p:attrName>ppt_x</p:attrName>
                                          <p:attrName>ppt_y</p:attrName>
                                        </p:attrNameLst>
                                      </p:cBhvr>
                                      <p:rCtr x="174" y="19213"/>
                                    </p:animMotion>
                                  </p:childTnLst>
                                  <p:subTnLst>
                                    <p:set>
                                      <p:cBhvr override="childStyle">
                                        <p:cTn dur="1" fill="hold" display="0" masterRel="sameClick" afterEffect="1">
                                          <p:stCondLst>
                                            <p:cond evt="end" delay="0">
                                              <p:tn val="45"/>
                                            </p:cond>
                                          </p:stCondLst>
                                        </p:cTn>
                                        <p:tgtEl>
                                          <p:spTgt spid="16"/>
                                        </p:tgtEl>
                                        <p:attrNameLst>
                                          <p:attrName>style.visibility</p:attrName>
                                        </p:attrNameLst>
                                      </p:cBhvr>
                                      <p:to>
                                        <p:strVal val="hidden"/>
                                      </p:to>
                                    </p:set>
                                  </p:subTnLst>
                                </p:cTn>
                              </p:par>
                              <p:par>
                                <p:cTn id="47" presetID="42" presetClass="path" presetSubtype="0" accel="50000" decel="50000" fill="remove" nodeType="withEffect">
                                  <p:stCondLst>
                                    <p:cond delay="0"/>
                                  </p:stCondLst>
                                  <p:childTnLst>
                                    <p:animMotion origin="layout" path="M 2.5E-6 3.7037E-7 L 0.00052 0.21319 " pathEditMode="relative" rAng="0" ptsTypes="AA">
                                      <p:cBhvr>
                                        <p:cTn id="48" dur="2000" fill="hold"/>
                                        <p:tgtEl>
                                          <p:spTgt spid="6"/>
                                        </p:tgtEl>
                                        <p:attrNameLst>
                                          <p:attrName>ppt_x</p:attrName>
                                          <p:attrName>ppt_y</p:attrName>
                                        </p:attrNameLst>
                                      </p:cBhvr>
                                      <p:rCtr x="17" y="10648"/>
                                    </p:animMotion>
                                  </p:childTnLst>
                                </p:cTn>
                              </p:par>
                              <p:par>
                                <p:cTn id="49" presetID="9" presetClass="emph" presetSubtype="0" nodeType="withEffect">
                                  <p:stCondLst>
                                    <p:cond delay="2000"/>
                                  </p:stCondLst>
                                  <p:childTnLst>
                                    <p:set>
                                      <p:cBhvr rctx="PPT">
                                        <p:cTn id="50" dur="indefinite"/>
                                        <p:tgtEl>
                                          <p:spTgt spid="3"/>
                                        </p:tgtEl>
                                        <p:attrNameLst>
                                          <p:attrName>style.opacity</p:attrName>
                                        </p:attrNameLst>
                                      </p:cBhvr>
                                      <p:to>
                                        <p:strVal val="1"/>
                                      </p:to>
                                    </p:set>
                                    <p:animEffect filter="image" prLst="opacity: 1">
                                      <p:cBhvr rctx="IE">
                                        <p:cTn id="51" dur="indefinite"/>
                                        <p:tgtEl>
                                          <p:spTgt spid="3"/>
                                        </p:tgtEl>
                                      </p:cBhvr>
                                    </p:animEffect>
                                  </p:childTnLst>
                                </p:cTn>
                              </p:par>
                              <p:par>
                                <p:cTn id="52" presetID="9" presetClass="emph" presetSubtype="0" nodeType="withEffect">
                                  <p:stCondLst>
                                    <p:cond delay="2000"/>
                                  </p:stCondLst>
                                  <p:childTnLst>
                                    <p:set>
                                      <p:cBhvr rctx="PPT">
                                        <p:cTn id="53" dur="indefinite"/>
                                        <p:tgtEl>
                                          <p:spTgt spid="15"/>
                                        </p:tgtEl>
                                        <p:attrNameLst>
                                          <p:attrName>style.opacity</p:attrName>
                                        </p:attrNameLst>
                                      </p:cBhvr>
                                      <p:to>
                                        <p:strVal val="1"/>
                                      </p:to>
                                    </p:set>
                                    <p:animEffect filter="image" prLst="opacity: 1">
                                      <p:cBhvr rctx="IE">
                                        <p:cTn id="54" dur="indefinite"/>
                                        <p:tgtEl>
                                          <p:spTgt spid="15"/>
                                        </p:tgtEl>
                                      </p:cBhvr>
                                    </p:animEffect>
                                  </p:childTnLst>
                                </p:cTn>
                              </p:par>
                              <p:par>
                                <p:cTn id="55" presetID="9" presetClass="emph" presetSubtype="0" grpId="2" nodeType="withEffect">
                                  <p:stCondLst>
                                    <p:cond delay="2000"/>
                                  </p:stCondLst>
                                  <p:childTnLst>
                                    <p:set>
                                      <p:cBhvr rctx="PPT">
                                        <p:cTn id="56" dur="indefinite"/>
                                        <p:tgtEl>
                                          <p:spTgt spid="7"/>
                                        </p:tgtEl>
                                        <p:attrNameLst>
                                          <p:attrName>style.opacity</p:attrName>
                                        </p:attrNameLst>
                                      </p:cBhvr>
                                      <p:to>
                                        <p:strVal val="1"/>
                                      </p:to>
                                    </p:set>
                                    <p:animEffect filter="image" prLst="opacity: 1">
                                      <p:cBhvr rctx="IE">
                                        <p:cTn id="57" dur="indefinite"/>
                                        <p:tgtEl>
                                          <p:spTgt spid="7"/>
                                        </p:tgtEl>
                                      </p:cBhvr>
                                    </p:animEffect>
                                  </p:childTnLst>
                                </p:cTn>
                              </p:par>
                              <p:par>
                                <p:cTn id="58" presetID="1" presetClass="entr" presetSubtype="0" fill="hold" nodeType="withEffect">
                                  <p:stCondLst>
                                    <p:cond delay="2000"/>
                                  </p:stCondLst>
                                  <p:childTnLst>
                                    <p:set>
                                      <p:cBhvr>
                                        <p:cTn id="59" dur="1" fill="hold">
                                          <p:stCondLst>
                                            <p:cond delay="0"/>
                                          </p:stCondLst>
                                        </p:cTn>
                                        <p:tgtEl>
                                          <p:spTgt spid="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P spid="7" grpId="1"/>
      <p:bldP spid="7" grpId="2"/>
      <p:bldP spid="8" grpId="0"/>
      <p:bldP spid="10" grpId="0"/>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p:cNvPicPr>
          <p:nvPr/>
        </p:nvPicPr>
        <p:blipFill>
          <a:blip r:embed="rId3">
            <a:extLst>
              <a:ext uri="{28A0092B-C50C-407E-A947-70E740481C1C}">
                <a14:useLocalDpi xmlns:a14="http://schemas.microsoft.com/office/drawing/2010/main" val="0"/>
              </a:ext>
            </a:extLst>
          </a:blip>
          <a:stretch>
            <a:fillRect/>
          </a:stretch>
        </p:blipFill>
        <p:spPr>
          <a:xfrm>
            <a:off x="2384248" y="2500766"/>
            <a:ext cx="4349981" cy="1452450"/>
          </a:xfrm>
          <a:prstGeom prst="rect">
            <a:avLst/>
          </a:prstGeom>
        </p:spPr>
      </p:pic>
      <p:grpSp>
        <p:nvGrpSpPr>
          <p:cNvPr id="23" name="Group 22"/>
          <p:cNvGrpSpPr/>
          <p:nvPr/>
        </p:nvGrpSpPr>
        <p:grpSpPr>
          <a:xfrm>
            <a:off x="543837" y="1950220"/>
            <a:ext cx="6457577" cy="2828765"/>
            <a:chOff x="603952" y="1295400"/>
            <a:chExt cx="6457577" cy="2828765"/>
          </a:xfrm>
        </p:grpSpPr>
        <p:sp>
          <p:nvSpPr>
            <p:cNvPr id="9" name="TextBox 8"/>
            <p:cNvSpPr txBox="1"/>
            <p:nvPr/>
          </p:nvSpPr>
          <p:spPr>
            <a:xfrm>
              <a:off x="2587080" y="3477834"/>
              <a:ext cx="1397000" cy="646331"/>
            </a:xfrm>
            <a:prstGeom prst="rect">
              <a:avLst/>
            </a:prstGeom>
            <a:noFill/>
          </p:spPr>
          <p:txBody>
            <a:bodyPr wrap="square" rtlCol="0">
              <a:spAutoFit/>
            </a:bodyPr>
            <a:lstStyle/>
            <a:p>
              <a:r>
                <a:rPr lang="en-US" dirty="0" smtClean="0">
                  <a:solidFill>
                    <a:schemeClr val="tx1"/>
                  </a:solidFill>
                </a:rPr>
                <a:t>arrival time</a:t>
              </a:r>
            </a:p>
            <a:p>
              <a:endParaRPr lang="en-US" dirty="0"/>
            </a:p>
          </p:txBody>
        </p:sp>
        <p:sp>
          <p:nvSpPr>
            <p:cNvPr id="10" name="TextBox 9"/>
            <p:cNvSpPr txBox="1"/>
            <p:nvPr/>
          </p:nvSpPr>
          <p:spPr>
            <a:xfrm>
              <a:off x="603952" y="2297287"/>
              <a:ext cx="1397000" cy="646331"/>
            </a:xfrm>
            <a:prstGeom prst="rect">
              <a:avLst/>
            </a:prstGeom>
            <a:noFill/>
          </p:spPr>
          <p:txBody>
            <a:bodyPr wrap="square" rtlCol="0">
              <a:spAutoFit/>
            </a:bodyPr>
            <a:lstStyle/>
            <a:p>
              <a:r>
                <a:rPr lang="en-US" dirty="0" smtClean="0">
                  <a:solidFill>
                    <a:schemeClr val="tx1"/>
                  </a:solidFill>
                </a:rPr>
                <a:t>amplitude</a:t>
              </a:r>
            </a:p>
            <a:p>
              <a:endParaRPr lang="en-US" dirty="0"/>
            </a:p>
          </p:txBody>
        </p:sp>
        <p:sp>
          <p:nvSpPr>
            <p:cNvPr id="11" name="TextBox 10"/>
            <p:cNvSpPr txBox="1"/>
            <p:nvPr/>
          </p:nvSpPr>
          <p:spPr>
            <a:xfrm>
              <a:off x="1574800" y="1295400"/>
              <a:ext cx="1397000" cy="923330"/>
            </a:xfrm>
            <a:prstGeom prst="rect">
              <a:avLst/>
            </a:prstGeom>
            <a:noFill/>
          </p:spPr>
          <p:txBody>
            <a:bodyPr wrap="square" rtlCol="0">
              <a:spAutoFit/>
            </a:bodyPr>
            <a:lstStyle/>
            <a:p>
              <a:pPr algn="ctr"/>
              <a:r>
                <a:rPr lang="en-US" dirty="0" smtClean="0"/>
                <a:t>o</a:t>
              </a:r>
              <a:r>
                <a:rPr lang="en-US" dirty="0" smtClean="0">
                  <a:solidFill>
                    <a:schemeClr val="tx1"/>
                  </a:solidFill>
                </a:rPr>
                <a:t>nset period</a:t>
              </a:r>
            </a:p>
            <a:p>
              <a:pPr algn="ctr"/>
              <a:r>
                <a:rPr lang="en-US" dirty="0" smtClean="0"/>
                <a:t>(linear)</a:t>
              </a:r>
              <a:endParaRPr lang="en-US" dirty="0" smtClean="0">
                <a:solidFill>
                  <a:schemeClr val="tx1"/>
                </a:solidFill>
              </a:endParaRPr>
            </a:p>
            <a:p>
              <a:pPr algn="ctr"/>
              <a:endParaRPr lang="en-US" dirty="0"/>
            </a:p>
          </p:txBody>
        </p:sp>
        <p:sp>
          <p:nvSpPr>
            <p:cNvPr id="12" name="TextBox 11"/>
            <p:cNvSpPr txBox="1"/>
            <p:nvPr/>
          </p:nvSpPr>
          <p:spPr>
            <a:xfrm>
              <a:off x="3841363" y="1776017"/>
              <a:ext cx="3220166" cy="646331"/>
            </a:xfrm>
            <a:prstGeom prst="rect">
              <a:avLst/>
            </a:prstGeom>
            <a:noFill/>
          </p:spPr>
          <p:txBody>
            <a:bodyPr wrap="square" rtlCol="0">
              <a:spAutoFit/>
            </a:bodyPr>
            <a:lstStyle/>
            <a:p>
              <a:r>
                <a:rPr lang="en-US" dirty="0" smtClean="0">
                  <a:solidFill>
                    <a:schemeClr val="tx1"/>
                  </a:solidFill>
                </a:rPr>
                <a:t>Decay (poly-exponential)</a:t>
              </a:r>
            </a:p>
            <a:p>
              <a:endParaRPr lang="en-US" dirty="0"/>
            </a:p>
          </p:txBody>
        </p:sp>
        <p:cxnSp>
          <p:nvCxnSpPr>
            <p:cNvPr id="14" name="Straight Arrow Connector 13"/>
            <p:cNvCxnSpPr/>
            <p:nvPr/>
          </p:nvCxnSpPr>
          <p:spPr>
            <a:xfrm flipV="1">
              <a:off x="3010414" y="3096834"/>
              <a:ext cx="0" cy="4515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Left Bracket 16"/>
            <p:cNvSpPr/>
            <p:nvPr/>
          </p:nvSpPr>
          <p:spPr>
            <a:xfrm rot="5400000">
              <a:off x="3043752" y="1727211"/>
              <a:ext cx="143955" cy="287861"/>
            </a:xfrm>
            <a:prstGeom prst="leftBracke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Elbow Connector 18"/>
            <p:cNvCxnSpPr>
              <a:endCxn id="17" idx="1"/>
            </p:cNvCxnSpPr>
            <p:nvPr/>
          </p:nvCxnSpPr>
          <p:spPr>
            <a:xfrm>
              <a:off x="2836330" y="1650998"/>
              <a:ext cx="279399" cy="148166"/>
            </a:xfrm>
            <a:prstGeom prst="bentConnector2">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0" name="Left Bracket 19"/>
            <p:cNvSpPr/>
            <p:nvPr/>
          </p:nvSpPr>
          <p:spPr>
            <a:xfrm>
              <a:off x="1890886" y="2003776"/>
              <a:ext cx="352777" cy="1030111"/>
            </a:xfrm>
            <a:prstGeom prst="leftBracket">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Arrow Connector 21"/>
            <p:cNvCxnSpPr/>
            <p:nvPr/>
          </p:nvCxnSpPr>
          <p:spPr>
            <a:xfrm flipH="1">
              <a:off x="3953600" y="2130795"/>
              <a:ext cx="175623" cy="3020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406975" y="295851"/>
            <a:ext cx="8332470" cy="1325563"/>
          </a:xfrm>
        </p:spPr>
        <p:txBody>
          <a:bodyPr>
            <a:normAutofit/>
          </a:bodyPr>
          <a:lstStyle/>
          <a:p>
            <a:r>
              <a:rPr lang="en-US" dirty="0" smtClean="0"/>
              <a:t>Parametric envelope representation</a:t>
            </a:r>
            <a:endParaRPr lang="en-US" dirty="0"/>
          </a:p>
        </p:txBody>
      </p:sp>
      <p:cxnSp>
        <p:nvCxnSpPr>
          <p:cNvPr id="25" name="Straight Connector 24"/>
          <p:cNvCxnSpPr/>
          <p:nvPr/>
        </p:nvCxnSpPr>
        <p:spPr>
          <a:xfrm flipH="1">
            <a:off x="1675552" y="3166598"/>
            <a:ext cx="141111" cy="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stretch>
            <a:fillRect/>
          </a:stretch>
        </p:blipFill>
        <p:spPr>
          <a:xfrm>
            <a:off x="3268998" y="1535453"/>
            <a:ext cx="5542412" cy="668061"/>
          </a:xfrm>
          <a:prstGeom prst="rect">
            <a:avLst/>
          </a:prstGeom>
          <a:solidFill>
            <a:schemeClr val="bg1"/>
          </a:solidFill>
          <a:effectLst>
            <a:softEdge rad="0"/>
          </a:effectLst>
        </p:spPr>
      </p:pic>
      <p:sp>
        <p:nvSpPr>
          <p:cNvPr id="21" name="Content Placeholder 2"/>
          <p:cNvSpPr txBox="1">
            <a:spLocks/>
          </p:cNvSpPr>
          <p:nvPr/>
        </p:nvSpPr>
        <p:spPr>
          <a:xfrm>
            <a:off x="-246577" y="4762639"/>
            <a:ext cx="8462591" cy="1970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i="1" dirty="0" smtClean="0"/>
          </a:p>
        </p:txBody>
      </p:sp>
      <p:sp>
        <p:nvSpPr>
          <p:cNvPr id="15" name="TextBox 14"/>
          <p:cNvSpPr txBox="1"/>
          <p:nvPr/>
        </p:nvSpPr>
        <p:spPr>
          <a:xfrm>
            <a:off x="5443585" y="4104369"/>
            <a:ext cx="6591719" cy="369332"/>
          </a:xfrm>
          <a:prstGeom prst="rect">
            <a:avLst/>
          </a:prstGeom>
          <a:noFill/>
        </p:spPr>
        <p:txBody>
          <a:bodyPr wrap="square" rtlCol="0">
            <a:spAutoFit/>
          </a:bodyPr>
          <a:lstStyle/>
          <a:p>
            <a:r>
              <a:rPr lang="en-US" dirty="0" smtClean="0"/>
              <a:t>(</a:t>
            </a:r>
            <a:r>
              <a:rPr lang="en-US" dirty="0" err="1" smtClean="0"/>
              <a:t>Mayeda</a:t>
            </a:r>
            <a:r>
              <a:rPr lang="en-US" dirty="0" smtClean="0"/>
              <a:t> et al. 2003, </a:t>
            </a:r>
            <a:r>
              <a:rPr lang="en-US" dirty="0" err="1" smtClean="0"/>
              <a:t>Cua</a:t>
            </a:r>
            <a:r>
              <a:rPr lang="en-US" dirty="0" smtClean="0"/>
              <a:t> et al. 2005 )</a:t>
            </a:r>
            <a:endParaRPr lang="en-US" dirty="0"/>
          </a:p>
        </p:txBody>
      </p:sp>
      <p:sp>
        <p:nvSpPr>
          <p:cNvPr id="5" name="TextBox 4"/>
          <p:cNvSpPr txBox="1"/>
          <p:nvPr/>
        </p:nvSpPr>
        <p:spPr>
          <a:xfrm>
            <a:off x="1675552" y="4795071"/>
            <a:ext cx="5960588" cy="1785104"/>
          </a:xfrm>
          <a:prstGeom prst="rect">
            <a:avLst/>
          </a:prstGeom>
          <a:noFill/>
        </p:spPr>
        <p:txBody>
          <a:bodyPr wrap="square" rtlCol="0">
            <a:spAutoFit/>
          </a:bodyPr>
          <a:lstStyle/>
          <a:p>
            <a:pPr>
              <a:spcBef>
                <a:spcPts val="600"/>
              </a:spcBef>
            </a:pPr>
            <a:r>
              <a:rPr lang="en-US" sz="2000" dirty="0" smtClean="0"/>
              <a:t>Use Gaussian processes (GPs) to model deviation of envelope parameters from </a:t>
            </a:r>
            <a:r>
              <a:rPr lang="en-US" sz="2000" b="1" dirty="0" smtClean="0">
                <a:solidFill>
                  <a:srgbClr val="FF0000"/>
                </a:solidFill>
              </a:rPr>
              <a:t>physics-based </a:t>
            </a:r>
            <a:r>
              <a:rPr lang="en-US" sz="2000" dirty="0"/>
              <a:t>deterministic </a:t>
            </a:r>
            <a:r>
              <a:rPr lang="en-US" sz="2000" dirty="0" smtClean="0"/>
              <a:t>models:</a:t>
            </a:r>
          </a:p>
          <a:p>
            <a:pPr marL="293688" indent="-293688">
              <a:spcBef>
                <a:spcPts val="600"/>
              </a:spcBef>
              <a:buFont typeface="Arial" charset="0"/>
              <a:buChar char="•"/>
            </a:pPr>
            <a:r>
              <a:rPr lang="en-US" sz="2000" dirty="0" smtClean="0"/>
              <a:t>Arrival </a:t>
            </a:r>
            <a:r>
              <a:rPr lang="en-US" sz="2000" dirty="0"/>
              <a:t>times: seismic travel-time model (</a:t>
            </a:r>
            <a:r>
              <a:rPr lang="en-US" sz="2000" dirty="0" smtClean="0"/>
              <a:t>IASPEI91)</a:t>
            </a:r>
          </a:p>
          <a:p>
            <a:pPr marL="293688" indent="-293688">
              <a:spcBef>
                <a:spcPts val="600"/>
              </a:spcBef>
              <a:buFont typeface="Arial" charset="0"/>
              <a:buChar char="•"/>
            </a:pPr>
            <a:r>
              <a:rPr lang="en-US" sz="2000" dirty="0" smtClean="0"/>
              <a:t>Amplitude</a:t>
            </a:r>
            <a:r>
              <a:rPr lang="en-US" sz="2000" dirty="0"/>
              <a:t>: </a:t>
            </a:r>
            <a:r>
              <a:rPr lang="en-US" sz="2000" dirty="0" err="1"/>
              <a:t>Brune</a:t>
            </a:r>
            <a:r>
              <a:rPr lang="en-US" sz="2000" dirty="0"/>
              <a:t>/Mueller-Murphy source models </a:t>
            </a:r>
            <a:endParaRPr lang="en-US" sz="2000" dirty="0" smtClean="0"/>
          </a:p>
        </p:txBody>
      </p:sp>
    </p:spTree>
    <p:extLst>
      <p:ext uri="{BB962C8B-B14F-4D97-AF65-F5344CB8AC3E}">
        <p14:creationId xmlns:p14="http://schemas.microsoft.com/office/powerpoint/2010/main" val="70424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utput_fi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13564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377430" cy="1325563"/>
          </a:xfrm>
        </p:spPr>
        <p:txBody>
          <a:bodyPr>
            <a:normAutofit/>
          </a:bodyPr>
          <a:lstStyle/>
          <a:p>
            <a:pPr algn="ctr"/>
            <a:r>
              <a:rPr lang="en-US" sz="3600" dirty="0" smtClean="0"/>
              <a:t>Example: GP </a:t>
            </a:r>
            <a:r>
              <a:rPr lang="en-US" sz="3600" dirty="0"/>
              <a:t>amplitude </a:t>
            </a:r>
            <a:r>
              <a:rPr lang="en-US" sz="3600" dirty="0" smtClean="0"/>
              <a:t>model, western US (ELK)</a:t>
            </a:r>
            <a:endParaRPr lang="en-US" sz="36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282" t="5819"/>
          <a:stretch/>
        </p:blipFill>
        <p:spPr>
          <a:xfrm>
            <a:off x="628650" y="1690689"/>
            <a:ext cx="7920990" cy="5164356"/>
          </a:xfrm>
          <a:prstGeom prst="rect">
            <a:avLst/>
          </a:prstGeom>
        </p:spPr>
      </p:pic>
      <p:sp>
        <p:nvSpPr>
          <p:cNvPr id="6" name="TextBox 5"/>
          <p:cNvSpPr txBox="1"/>
          <p:nvPr/>
        </p:nvSpPr>
        <p:spPr>
          <a:xfrm>
            <a:off x="2621280" y="1825625"/>
            <a:ext cx="5212080" cy="523220"/>
          </a:xfrm>
          <a:prstGeom prst="rect">
            <a:avLst/>
          </a:prstGeom>
          <a:noFill/>
        </p:spPr>
        <p:txBody>
          <a:bodyPr wrap="square" rtlCol="0">
            <a:spAutoFit/>
          </a:bodyPr>
          <a:lstStyle/>
          <a:p>
            <a:r>
              <a:rPr lang="en-US" sz="2800" b="1" dirty="0" err="1"/>
              <a:t>Lg</a:t>
            </a:r>
            <a:r>
              <a:rPr lang="en-US" sz="2800" b="1" dirty="0"/>
              <a:t> phase p</a:t>
            </a:r>
            <a:r>
              <a:rPr lang="en-US" sz="2800" b="1" dirty="0" smtClean="0"/>
              <a:t>redicted log-amplitude</a:t>
            </a:r>
            <a:endParaRPr lang="en-US" sz="2800" b="1" dirty="0"/>
          </a:p>
        </p:txBody>
      </p:sp>
    </p:spTree>
    <p:extLst>
      <p:ext uri="{BB962C8B-B14F-4D97-AF65-F5344CB8AC3E}">
        <p14:creationId xmlns:p14="http://schemas.microsoft.com/office/powerpoint/2010/main" val="777725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p:cNvPicPr>
          <p:nvPr/>
        </p:nvPicPr>
        <p:blipFill rotWithShape="1">
          <a:blip r:embed="rId3">
            <a:extLst>
              <a:ext uri="{28A0092B-C50C-407E-A947-70E740481C1C}">
                <a14:useLocalDpi xmlns:a14="http://schemas.microsoft.com/office/drawing/2010/main" val="0"/>
              </a:ext>
            </a:extLst>
          </a:blip>
          <a:srcRect r="4938"/>
          <a:stretch/>
        </p:blipFill>
        <p:spPr>
          <a:xfrm>
            <a:off x="310844" y="2828485"/>
            <a:ext cx="3085080" cy="1286583"/>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144087" y="1425592"/>
            <a:ext cx="3342640" cy="1421127"/>
          </a:xfrm>
          <a:prstGeom prst="rect">
            <a:avLst/>
          </a:prstGeom>
        </p:spPr>
      </p:pic>
      <p:sp>
        <p:nvSpPr>
          <p:cNvPr id="7" name="TextBox 6"/>
          <p:cNvSpPr txBox="1"/>
          <p:nvPr/>
        </p:nvSpPr>
        <p:spPr>
          <a:xfrm>
            <a:off x="1035672" y="2422258"/>
            <a:ext cx="649111" cy="584776"/>
          </a:xfrm>
          <a:prstGeom prst="rect">
            <a:avLst/>
          </a:prstGeom>
          <a:noFill/>
        </p:spPr>
        <p:txBody>
          <a:bodyPr wrap="square" rtlCol="0">
            <a:spAutoFit/>
          </a:bodyPr>
          <a:lstStyle/>
          <a:p>
            <a:r>
              <a:rPr lang="en-US" sz="3200" b="1" dirty="0" smtClean="0"/>
              <a:t>×</a:t>
            </a:r>
            <a:endParaRPr lang="en-US" sz="3200" b="1" dirty="0"/>
          </a:p>
        </p:txBody>
      </p:sp>
      <p:pic>
        <p:nvPicPr>
          <p:cNvPr id="6" name="Picture 5"/>
          <p:cNvPicPr>
            <a:picLocks/>
          </p:cNvPicPr>
          <p:nvPr/>
        </p:nvPicPr>
        <p:blipFill rotWithShape="1">
          <a:blip r:embed="rId5">
            <a:extLst>
              <a:ext uri="{28A0092B-C50C-407E-A947-70E740481C1C}">
                <a14:useLocalDpi xmlns:a14="http://schemas.microsoft.com/office/drawing/2010/main" val="0"/>
              </a:ext>
            </a:extLst>
          </a:blip>
          <a:srcRect r="5572"/>
          <a:stretch/>
        </p:blipFill>
        <p:spPr>
          <a:xfrm>
            <a:off x="-135962" y="3749988"/>
            <a:ext cx="3446471" cy="1995699"/>
          </a:xfrm>
          <a:prstGeom prst="rect">
            <a:avLst/>
          </a:prstGeom>
        </p:spPr>
      </p:pic>
      <p:sp>
        <p:nvSpPr>
          <p:cNvPr id="2" name="Title 1"/>
          <p:cNvSpPr>
            <a:spLocks noGrp="1"/>
          </p:cNvSpPr>
          <p:nvPr>
            <p:ph type="title"/>
          </p:nvPr>
        </p:nvSpPr>
        <p:spPr>
          <a:xfrm>
            <a:off x="358815" y="365126"/>
            <a:ext cx="8704161" cy="1325563"/>
          </a:xfrm>
        </p:spPr>
        <p:txBody>
          <a:bodyPr/>
          <a:lstStyle/>
          <a:p>
            <a:r>
              <a:rPr lang="en-US" dirty="0" smtClean="0"/>
              <a:t>Generative model: </a:t>
            </a:r>
            <a:r>
              <a:rPr lang="en-US" smtClean="0"/>
              <a:t>single event/phase</a:t>
            </a:r>
            <a:endParaRPr lang="en-US" dirty="0"/>
          </a:p>
        </p:txBody>
      </p:sp>
      <p:sp>
        <p:nvSpPr>
          <p:cNvPr id="8" name="TextBox 7"/>
          <p:cNvSpPr txBox="1"/>
          <p:nvPr/>
        </p:nvSpPr>
        <p:spPr>
          <a:xfrm>
            <a:off x="1035672" y="3989830"/>
            <a:ext cx="649111" cy="584776"/>
          </a:xfrm>
          <a:prstGeom prst="rect">
            <a:avLst/>
          </a:prstGeom>
          <a:noFill/>
        </p:spPr>
        <p:txBody>
          <a:bodyPr wrap="square" rtlCol="0">
            <a:spAutoFit/>
          </a:bodyPr>
          <a:lstStyle/>
          <a:p>
            <a:r>
              <a:rPr lang="en-US" sz="3200" b="1" dirty="0" smtClean="0"/>
              <a:t>+</a:t>
            </a:r>
            <a:endParaRPr lang="en-US" sz="3200" b="1" dirty="0"/>
          </a:p>
        </p:txBody>
      </p:sp>
      <p:sp>
        <p:nvSpPr>
          <p:cNvPr id="10" name="TextBox 9"/>
          <p:cNvSpPr txBox="1"/>
          <p:nvPr/>
        </p:nvSpPr>
        <p:spPr>
          <a:xfrm>
            <a:off x="1035672" y="4941541"/>
            <a:ext cx="649111" cy="584776"/>
          </a:xfrm>
          <a:prstGeom prst="rect">
            <a:avLst/>
          </a:prstGeom>
          <a:noFill/>
        </p:spPr>
        <p:txBody>
          <a:bodyPr wrap="square" rtlCol="0">
            <a:spAutoFit/>
          </a:bodyPr>
          <a:lstStyle/>
          <a:p>
            <a:r>
              <a:rPr lang="en-US" sz="3200" b="1" dirty="0"/>
              <a:t>=</a:t>
            </a:r>
          </a:p>
        </p:txBody>
      </p:sp>
      <p:sp>
        <p:nvSpPr>
          <p:cNvPr id="11" name="TextBox 10"/>
          <p:cNvSpPr txBox="1"/>
          <p:nvPr/>
        </p:nvSpPr>
        <p:spPr>
          <a:xfrm>
            <a:off x="3559797" y="1576637"/>
            <a:ext cx="5283300" cy="1200329"/>
          </a:xfrm>
          <a:prstGeom prst="rect">
            <a:avLst/>
          </a:prstGeom>
          <a:noFill/>
        </p:spPr>
        <p:txBody>
          <a:bodyPr wrap="square" rtlCol="0">
            <a:spAutoFit/>
          </a:bodyPr>
          <a:lstStyle/>
          <a:p>
            <a:r>
              <a:rPr lang="en-US" sz="2400" b="1" dirty="0" smtClean="0"/>
              <a:t>Envelope template:</a:t>
            </a:r>
            <a:r>
              <a:rPr lang="en-US" sz="2400" dirty="0" smtClean="0"/>
              <a:t> </a:t>
            </a:r>
            <a:r>
              <a:rPr lang="en-US" sz="2400" dirty="0"/>
              <a:t>parametric shape depends on event magnitude, depth, location, phase.</a:t>
            </a:r>
          </a:p>
        </p:txBody>
      </p:sp>
      <p:sp>
        <p:nvSpPr>
          <p:cNvPr id="12" name="TextBox 11"/>
          <p:cNvSpPr txBox="1"/>
          <p:nvPr/>
        </p:nvSpPr>
        <p:spPr>
          <a:xfrm>
            <a:off x="3559797" y="3084168"/>
            <a:ext cx="5534124" cy="830997"/>
          </a:xfrm>
          <a:prstGeom prst="rect">
            <a:avLst/>
          </a:prstGeom>
          <a:noFill/>
        </p:spPr>
        <p:txBody>
          <a:bodyPr wrap="square" rtlCol="0">
            <a:spAutoFit/>
          </a:bodyPr>
          <a:lstStyle/>
          <a:p>
            <a:r>
              <a:rPr lang="en-US" sz="2400" b="1" dirty="0" smtClean="0"/>
              <a:t>Repeatable modulation</a:t>
            </a:r>
            <a:r>
              <a:rPr lang="en-US" sz="2400" dirty="0" smtClean="0"/>
              <a:t>: the “wiggles”, depends on event location, depth, phase.</a:t>
            </a:r>
          </a:p>
        </p:txBody>
      </p:sp>
      <p:sp>
        <p:nvSpPr>
          <p:cNvPr id="13" name="TextBox 12"/>
          <p:cNvSpPr txBox="1"/>
          <p:nvPr/>
        </p:nvSpPr>
        <p:spPr>
          <a:xfrm>
            <a:off x="3559797" y="4300401"/>
            <a:ext cx="5283300" cy="830997"/>
          </a:xfrm>
          <a:prstGeom prst="rect">
            <a:avLst/>
          </a:prstGeom>
          <a:noFill/>
        </p:spPr>
        <p:txBody>
          <a:bodyPr wrap="square" rtlCol="0">
            <a:spAutoFit/>
          </a:bodyPr>
          <a:lstStyle/>
          <a:p>
            <a:r>
              <a:rPr lang="en-US" sz="2400" b="1" dirty="0" smtClean="0"/>
              <a:t>Background noise: </a:t>
            </a:r>
            <a:r>
              <a:rPr lang="en-US" sz="2400" dirty="0" smtClean="0"/>
              <a:t>autoregressive process at each station.</a:t>
            </a:r>
            <a:endParaRPr lang="en-US" sz="2400" b="1" dirty="0" smtClean="0"/>
          </a:p>
        </p:txBody>
      </p:sp>
      <p:sp>
        <p:nvSpPr>
          <p:cNvPr id="14" name="TextBox 13"/>
          <p:cNvSpPr txBox="1"/>
          <p:nvPr/>
        </p:nvSpPr>
        <p:spPr>
          <a:xfrm>
            <a:off x="3559797" y="5639366"/>
            <a:ext cx="5283300" cy="830997"/>
          </a:xfrm>
          <a:prstGeom prst="rect">
            <a:avLst/>
          </a:prstGeom>
          <a:noFill/>
        </p:spPr>
        <p:txBody>
          <a:bodyPr wrap="square" rtlCol="0">
            <a:spAutoFit/>
          </a:bodyPr>
          <a:lstStyle/>
          <a:p>
            <a:r>
              <a:rPr lang="en-US" sz="2400" b="1" dirty="0" smtClean="0"/>
              <a:t>Observed signal: </a:t>
            </a:r>
            <a:r>
              <a:rPr lang="en-US" sz="2400" dirty="0" smtClean="0"/>
              <a:t>sum of all arriving phases, plus background noise. </a:t>
            </a:r>
            <a:r>
              <a:rPr lang="en-US" sz="2400" b="1" dirty="0" smtClean="0"/>
              <a:t> </a:t>
            </a:r>
          </a:p>
        </p:txBody>
      </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5918"/>
          <a:stretch/>
        </p:blipFill>
        <p:spPr>
          <a:xfrm>
            <a:off x="-144343" y="5291776"/>
            <a:ext cx="3454852" cy="1827776"/>
          </a:xfrm>
          <a:prstGeom prst="rect">
            <a:avLst/>
          </a:prstGeom>
        </p:spPr>
      </p:pic>
      <p:sp>
        <p:nvSpPr>
          <p:cNvPr id="17" name="Rectangle 16"/>
          <p:cNvSpPr/>
          <p:nvPr/>
        </p:nvSpPr>
        <p:spPr>
          <a:xfrm>
            <a:off x="95864" y="2883739"/>
            <a:ext cx="8868029" cy="1261601"/>
          </a:xfrm>
          <a:prstGeom prst="rect">
            <a:avLst/>
          </a:prstGeom>
          <a:solidFill>
            <a:schemeClr val="accent1">
              <a:alpha val="11000"/>
            </a:schemeClr>
          </a:solidFill>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033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250928" y="1749099"/>
            <a:ext cx="2255255" cy="3322681"/>
          </a:xfrm>
          <a:prstGeom prst="rect">
            <a:avLst/>
          </a:prstGeom>
        </p:spPr>
      </p:pic>
      <p:pic>
        <p:nvPicPr>
          <p:cNvPr id="7" name="Picture 6"/>
          <p:cNvPicPr>
            <a:picLocks noChangeAspect="1"/>
          </p:cNvPicPr>
          <p:nvPr/>
        </p:nvPicPr>
        <p:blipFill>
          <a:blip r:embed="rId5">
            <a:grayscl/>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5250928" y="1738822"/>
            <a:ext cx="2255255" cy="3322681"/>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250928" y="1738822"/>
            <a:ext cx="2255255" cy="3322681"/>
          </a:xfrm>
          <a:prstGeom prst="rect">
            <a:avLst/>
          </a:prstGeom>
        </p:spPr>
      </p:pic>
      <p:sp>
        <p:nvSpPr>
          <p:cNvPr id="2" name="Title 1"/>
          <p:cNvSpPr>
            <a:spLocks noGrp="1"/>
          </p:cNvSpPr>
          <p:nvPr>
            <p:ph type="title"/>
          </p:nvPr>
        </p:nvSpPr>
        <p:spPr/>
        <p:txBody>
          <a:bodyPr/>
          <a:lstStyle/>
          <a:p>
            <a:r>
              <a:rPr lang="en-US" dirty="0" smtClean="0"/>
              <a:t>Repeatable modulation signal</a:t>
            </a:r>
            <a:endParaRPr lang="en-US" dirty="0"/>
          </a:p>
        </p:txBody>
      </p:sp>
      <p:sp>
        <p:nvSpPr>
          <p:cNvPr id="3" name="Content Placeholder 2"/>
          <p:cNvSpPr>
            <a:spLocks noGrp="1"/>
          </p:cNvSpPr>
          <p:nvPr>
            <p:ph idx="1"/>
          </p:nvPr>
        </p:nvSpPr>
        <p:spPr>
          <a:xfrm>
            <a:off x="335187" y="3383743"/>
            <a:ext cx="4748753" cy="2853160"/>
          </a:xfrm>
        </p:spPr>
        <p:txBody>
          <a:bodyPr>
            <a:normAutofit/>
          </a:bodyPr>
          <a:lstStyle/>
          <a:p>
            <a:pPr marL="0" indent="0">
              <a:buNone/>
            </a:pPr>
            <a:r>
              <a:rPr lang="en-US" dirty="0" smtClean="0"/>
              <a:t>Basis coefficients (wavelets) from a Gaussian process (GP) conditioned on event location. </a:t>
            </a:r>
          </a:p>
          <a:p>
            <a:pPr marL="0" indent="0">
              <a:buNone/>
            </a:pPr>
            <a:endParaRPr lang="en-US" dirty="0"/>
          </a:p>
          <a:p>
            <a:pPr marL="0" indent="0">
              <a:buNone/>
            </a:pPr>
            <a:r>
              <a:rPr lang="en-US" dirty="0" smtClean="0"/>
              <a:t>Result: </a:t>
            </a:r>
            <a:r>
              <a:rPr lang="en-US" dirty="0"/>
              <a:t>n</a:t>
            </a:r>
            <a:r>
              <a:rPr lang="en-US" dirty="0" smtClean="0"/>
              <a:t>earby </a:t>
            </a:r>
            <a:r>
              <a:rPr lang="en-US" dirty="0"/>
              <a:t>events generate similar signals.</a:t>
            </a:r>
          </a:p>
          <a:p>
            <a:endParaRPr lang="en-US" dirty="0" smtClean="0"/>
          </a:p>
        </p:txBody>
      </p:sp>
      <p:cxnSp>
        <p:nvCxnSpPr>
          <p:cNvPr id="10" name="Straight Arrow Connector 9"/>
          <p:cNvCxnSpPr/>
          <p:nvPr/>
        </p:nvCxnSpPr>
        <p:spPr>
          <a:xfrm flipH="1">
            <a:off x="4650170" y="2286784"/>
            <a:ext cx="433770" cy="1"/>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36615" y="408532"/>
            <a:ext cx="1088020" cy="723547"/>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GP </a:t>
            </a:r>
          </a:p>
          <a:p>
            <a:pPr algn="ctr"/>
            <a:r>
              <a:rPr lang="en-US" dirty="0" smtClean="0"/>
              <a:t>prior</a:t>
            </a:r>
            <a:endParaRPr lang="en-US" dirty="0"/>
          </a:p>
        </p:txBody>
      </p:sp>
      <p:sp>
        <p:nvSpPr>
          <p:cNvPr id="13" name="Rectangle 12"/>
          <p:cNvSpPr/>
          <p:nvPr/>
        </p:nvSpPr>
        <p:spPr>
          <a:xfrm>
            <a:off x="8138328" y="1715676"/>
            <a:ext cx="706056" cy="3191989"/>
          </a:xfrm>
          <a:prstGeom prst="rect">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coefs</a:t>
            </a:r>
            <a:endParaRPr lang="en-US" dirty="0"/>
          </a:p>
        </p:txBody>
      </p:sp>
      <p:sp>
        <p:nvSpPr>
          <p:cNvPr id="14" name="TextBox 13"/>
          <p:cNvSpPr txBox="1"/>
          <p:nvPr/>
        </p:nvSpPr>
        <p:spPr>
          <a:xfrm>
            <a:off x="7685590" y="2891566"/>
            <a:ext cx="285750" cy="584775"/>
          </a:xfrm>
          <a:prstGeom prst="rect">
            <a:avLst/>
          </a:prstGeom>
          <a:noFill/>
        </p:spPr>
        <p:txBody>
          <a:bodyPr wrap="square" rtlCol="0">
            <a:spAutoFit/>
          </a:bodyPr>
          <a:lstStyle/>
          <a:p>
            <a:r>
              <a:rPr lang="en-US" sz="3200" dirty="0" smtClean="0"/>
              <a:t>·</a:t>
            </a:r>
            <a:endParaRPr lang="en-US" sz="3200" dirty="0"/>
          </a:p>
        </p:txBody>
      </p:sp>
      <p:cxnSp>
        <p:nvCxnSpPr>
          <p:cNvPr id="16" name="Straight Arrow Connector 15"/>
          <p:cNvCxnSpPr>
            <a:stCxn id="12" idx="2"/>
            <a:endCxn id="13" idx="0"/>
          </p:cNvCxnSpPr>
          <p:nvPr/>
        </p:nvCxnSpPr>
        <p:spPr>
          <a:xfrm>
            <a:off x="8480625" y="1132079"/>
            <a:ext cx="10731" cy="583597"/>
          </a:xfrm>
          <a:prstGeom prst="straightConnector1">
            <a:avLst/>
          </a:prstGeom>
          <a:ln w="508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20931" y="5056625"/>
            <a:ext cx="1440568" cy="523220"/>
          </a:xfrm>
          <a:prstGeom prst="rect">
            <a:avLst/>
          </a:prstGeom>
          <a:noFill/>
        </p:spPr>
        <p:txBody>
          <a:bodyPr wrap="square" rtlCol="0">
            <a:spAutoFit/>
          </a:bodyPr>
          <a:lstStyle/>
          <a:p>
            <a:r>
              <a:rPr lang="en-US" sz="1400" dirty="0" err="1" smtClean="0"/>
              <a:t>Daubechies</a:t>
            </a:r>
            <a:r>
              <a:rPr lang="en-US" sz="1400" dirty="0" smtClean="0"/>
              <a:t> db4 </a:t>
            </a:r>
          </a:p>
          <a:p>
            <a:r>
              <a:rPr lang="en-US" sz="1400" dirty="0" smtClean="0"/>
              <a:t>wavelet basis</a:t>
            </a:r>
            <a:endParaRPr lang="en-US" sz="1400" dirty="0"/>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94" y="1338664"/>
            <a:ext cx="4674677" cy="1973006"/>
          </a:xfrm>
          <a:prstGeom prst="rect">
            <a:avLst/>
          </a:prstGeom>
        </p:spPr>
      </p:pic>
    </p:spTree>
    <p:extLst>
      <p:ext uri="{BB962C8B-B14F-4D97-AF65-F5344CB8AC3E}">
        <p14:creationId xmlns:p14="http://schemas.microsoft.com/office/powerpoint/2010/main" val="134135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4286"/>
            <a:ext cx="7886700" cy="1325563"/>
          </a:xfrm>
        </p:spPr>
        <p:txBody>
          <a:bodyPr/>
          <a:lstStyle/>
          <a:p>
            <a:r>
              <a:rPr lang="en-US" dirty="0"/>
              <a:t>Repeatable modulation </a:t>
            </a:r>
            <a:r>
              <a:rPr lang="en-US" dirty="0" smtClean="0"/>
              <a:t>signals</a:t>
            </a:r>
            <a:endParaRPr lang="en-US" dirty="0"/>
          </a:p>
        </p:txBody>
      </p:sp>
      <p:grpSp>
        <p:nvGrpSpPr>
          <p:cNvPr id="3" name="Group 2"/>
          <p:cNvGrpSpPr/>
          <p:nvPr/>
        </p:nvGrpSpPr>
        <p:grpSpPr>
          <a:xfrm>
            <a:off x="440266" y="2639918"/>
            <a:ext cx="3772048" cy="2714600"/>
            <a:chOff x="84666" y="1417638"/>
            <a:chExt cx="3772048" cy="2714600"/>
          </a:xfrm>
        </p:grpSpPr>
        <p:pic>
          <p:nvPicPr>
            <p:cNvPr id="5" name="Picture 4"/>
            <p:cNvPicPr>
              <a:picLocks noChangeAspect="1"/>
            </p:cNvPicPr>
            <p:nvPr/>
          </p:nvPicPr>
          <p:blipFill rotWithShape="1">
            <a:blip r:embed="rId3"/>
            <a:srcRect b="17808"/>
            <a:stretch/>
          </p:blipFill>
          <p:spPr>
            <a:xfrm>
              <a:off x="457200" y="1417638"/>
              <a:ext cx="3399514" cy="2074333"/>
            </a:xfrm>
            <a:prstGeom prst="rect">
              <a:avLst/>
            </a:prstGeom>
          </p:spPr>
        </p:pic>
        <p:cxnSp>
          <p:nvCxnSpPr>
            <p:cNvPr id="7" name="Straight Arrow Connector 6"/>
            <p:cNvCxnSpPr/>
            <p:nvPr/>
          </p:nvCxnSpPr>
          <p:spPr>
            <a:xfrm flipV="1">
              <a:off x="609600" y="2523067"/>
              <a:ext cx="152400" cy="1236133"/>
            </a:xfrm>
            <a:prstGeom prst="straightConnector1">
              <a:avLst/>
            </a:prstGeom>
            <a:ln>
              <a:solidFill>
                <a:srgbClr val="00B050"/>
              </a:solidFill>
              <a:tailEnd type="oval"/>
            </a:ln>
            <a:effectLst/>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38667" y="2302933"/>
              <a:ext cx="347133" cy="139173"/>
            </a:xfrm>
            <a:prstGeom prst="straightConnector1">
              <a:avLst/>
            </a:prstGeom>
            <a:ln>
              <a:solidFill>
                <a:srgbClr val="1732FF"/>
              </a:solidFill>
              <a:tailEnd type="oval"/>
            </a:ln>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flipV="1">
              <a:off x="1253067" y="2675468"/>
              <a:ext cx="169333" cy="1083732"/>
            </a:xfrm>
            <a:prstGeom prst="straightConnector1">
              <a:avLst/>
            </a:prstGeom>
            <a:ln>
              <a:solidFill>
                <a:srgbClr val="FF0000"/>
              </a:solidFill>
              <a:tailEnd type="oval"/>
            </a:ln>
            <a:effectLst/>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84666" y="2082800"/>
              <a:ext cx="372534" cy="369332"/>
            </a:xfrm>
            <a:prstGeom prst="rect">
              <a:avLst/>
            </a:prstGeom>
            <a:noFill/>
          </p:spPr>
          <p:txBody>
            <a:bodyPr wrap="square" rtlCol="0">
              <a:spAutoFit/>
            </a:bodyPr>
            <a:lstStyle/>
            <a:p>
              <a:r>
                <a:rPr lang="en-US" dirty="0" smtClean="0">
                  <a:solidFill>
                    <a:srgbClr val="1732FF"/>
                  </a:solidFill>
                </a:rPr>
                <a:t>x</a:t>
              </a:r>
              <a:r>
                <a:rPr lang="en-US" baseline="-25000" dirty="0" smtClean="0">
                  <a:solidFill>
                    <a:srgbClr val="1732FF"/>
                  </a:solidFill>
                </a:rPr>
                <a:t>1</a:t>
              </a:r>
              <a:endParaRPr lang="en-US" baseline="-25000" dirty="0">
                <a:solidFill>
                  <a:srgbClr val="1732FF"/>
                </a:solidFill>
              </a:endParaRPr>
            </a:p>
          </p:txBody>
        </p:sp>
        <p:sp>
          <p:nvSpPr>
            <p:cNvPr id="14" name="TextBox 13"/>
            <p:cNvSpPr txBox="1"/>
            <p:nvPr/>
          </p:nvSpPr>
          <p:spPr>
            <a:xfrm>
              <a:off x="448731" y="3762906"/>
              <a:ext cx="442519" cy="369332"/>
            </a:xfrm>
            <a:prstGeom prst="rect">
              <a:avLst/>
            </a:prstGeom>
            <a:noFill/>
          </p:spPr>
          <p:txBody>
            <a:bodyPr wrap="square" rtlCol="0">
              <a:spAutoFit/>
            </a:bodyPr>
            <a:lstStyle/>
            <a:p>
              <a:r>
                <a:rPr lang="en-US" dirty="0" smtClean="0">
                  <a:solidFill>
                    <a:schemeClr val="accent6"/>
                  </a:solidFill>
                </a:rPr>
                <a:t>x</a:t>
              </a:r>
              <a:r>
                <a:rPr lang="en-US" baseline="-25000" dirty="0">
                  <a:solidFill>
                    <a:schemeClr val="accent6"/>
                  </a:solidFill>
                </a:rPr>
                <a:t>2</a:t>
              </a:r>
            </a:p>
          </p:txBody>
        </p:sp>
        <p:sp>
          <p:nvSpPr>
            <p:cNvPr id="15" name="TextBox 14"/>
            <p:cNvSpPr txBox="1"/>
            <p:nvPr/>
          </p:nvSpPr>
          <p:spPr>
            <a:xfrm>
              <a:off x="1253067" y="3741960"/>
              <a:ext cx="488281" cy="369332"/>
            </a:xfrm>
            <a:prstGeom prst="rect">
              <a:avLst/>
            </a:prstGeom>
            <a:noFill/>
          </p:spPr>
          <p:txBody>
            <a:bodyPr wrap="square" rtlCol="0">
              <a:spAutoFit/>
            </a:bodyPr>
            <a:lstStyle/>
            <a:p>
              <a:r>
                <a:rPr lang="en-US" dirty="0" smtClean="0">
                  <a:solidFill>
                    <a:srgbClr val="FF0000"/>
                  </a:solidFill>
                </a:rPr>
                <a:t>x</a:t>
              </a:r>
              <a:r>
                <a:rPr lang="en-US" baseline="-25000" dirty="0">
                  <a:solidFill>
                    <a:srgbClr val="FF0000"/>
                  </a:solidFill>
                </a:rPr>
                <a:t>3</a:t>
              </a:r>
            </a:p>
          </p:txBody>
        </p:sp>
      </p:grpSp>
      <p:pic>
        <p:nvPicPr>
          <p:cNvPr id="22" name="Picture 21"/>
          <p:cNvPicPr>
            <a:picLocks noChangeAspect="1"/>
          </p:cNvPicPr>
          <p:nvPr/>
        </p:nvPicPr>
        <p:blipFill>
          <a:blip r:embed="rId4"/>
          <a:stretch>
            <a:fillRect/>
          </a:stretch>
        </p:blipFill>
        <p:spPr>
          <a:xfrm>
            <a:off x="4680373" y="1939069"/>
            <a:ext cx="3636433" cy="2404128"/>
          </a:xfrm>
          <a:prstGeom prst="rect">
            <a:avLst/>
          </a:prstGeom>
        </p:spPr>
      </p:pic>
      <p:pic>
        <p:nvPicPr>
          <p:cNvPr id="23" name="Picture 22"/>
          <p:cNvPicPr>
            <a:picLocks noChangeAspect="1"/>
          </p:cNvPicPr>
          <p:nvPr/>
        </p:nvPicPr>
        <p:blipFill>
          <a:blip r:embed="rId5"/>
          <a:stretch>
            <a:fillRect/>
          </a:stretch>
        </p:blipFill>
        <p:spPr>
          <a:xfrm>
            <a:off x="4680373" y="4132238"/>
            <a:ext cx="3788833" cy="2504883"/>
          </a:xfrm>
          <a:prstGeom prst="rect">
            <a:avLst/>
          </a:prstGeom>
        </p:spPr>
      </p:pic>
      <p:sp>
        <p:nvSpPr>
          <p:cNvPr id="24" name="TextBox 23"/>
          <p:cNvSpPr txBox="1"/>
          <p:nvPr/>
        </p:nvSpPr>
        <p:spPr>
          <a:xfrm>
            <a:off x="2858345" y="5576391"/>
            <a:ext cx="2032001" cy="1200329"/>
          </a:xfrm>
          <a:prstGeom prst="rect">
            <a:avLst/>
          </a:prstGeom>
          <a:noFill/>
        </p:spPr>
        <p:txBody>
          <a:bodyPr wrap="square" rtlCol="0">
            <a:spAutoFit/>
          </a:bodyPr>
          <a:lstStyle/>
          <a:p>
            <a:r>
              <a:rPr lang="en-US" dirty="0" smtClean="0"/>
              <a:t>Signals from 45 wavelet coefficients sampled </a:t>
            </a:r>
            <a:r>
              <a:rPr lang="en-US" dirty="0" err="1" smtClean="0"/>
              <a:t>indep</a:t>
            </a:r>
            <a:r>
              <a:rPr lang="en-US" dirty="0" smtClean="0"/>
              <a:t>. from GP prior.</a:t>
            </a:r>
            <a:endParaRPr lang="en-US" dirty="0"/>
          </a:p>
        </p:txBody>
      </p:sp>
    </p:spTree>
    <p:extLst>
      <p:ext uri="{BB962C8B-B14F-4D97-AF65-F5344CB8AC3E}">
        <p14:creationId xmlns:p14="http://schemas.microsoft.com/office/powerpoint/2010/main" val="138079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1606"/>
            <a:ext cx="7886700" cy="1325563"/>
          </a:xfrm>
        </p:spPr>
        <p:txBody>
          <a:bodyPr/>
          <a:lstStyle/>
          <a:p>
            <a:r>
              <a:rPr lang="en-US" dirty="0" smtClean="0"/>
              <a:t>Forward model: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1871"/>
            <a:ext cx="9144000" cy="29263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Tree>
    <p:extLst>
      <p:ext uri="{BB962C8B-B14F-4D97-AF65-F5344CB8AC3E}">
        <p14:creationId xmlns:p14="http://schemas.microsoft.com/office/powerpoint/2010/main" val="1583642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1871"/>
            <a:ext cx="9144000" cy="29263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
        <p:nvSpPr>
          <p:cNvPr id="8" name="Title 1"/>
          <p:cNvSpPr txBox="1">
            <a:spLocks/>
          </p:cNvSpPr>
          <p:nvPr/>
        </p:nvSpPr>
        <p:spPr>
          <a:xfrm>
            <a:off x="628650" y="14160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Forward model: Demo</a:t>
            </a:r>
            <a:endParaRPr lang="en-US" dirty="0"/>
          </a:p>
        </p:txBody>
      </p:sp>
    </p:spTree>
    <p:extLst>
      <p:ext uri="{BB962C8B-B14F-4D97-AF65-F5344CB8AC3E}">
        <p14:creationId xmlns:p14="http://schemas.microsoft.com/office/powerpoint/2010/main" val="895761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8005"/>
            <a:ext cx="9144000" cy="2914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
        <p:nvSpPr>
          <p:cNvPr id="8" name="Title 1"/>
          <p:cNvSpPr>
            <a:spLocks noGrp="1"/>
          </p:cNvSpPr>
          <p:nvPr>
            <p:ph type="title"/>
          </p:nvPr>
        </p:nvSpPr>
        <p:spPr>
          <a:xfrm>
            <a:off x="628650" y="141606"/>
            <a:ext cx="7886700" cy="1325563"/>
          </a:xfrm>
        </p:spPr>
        <p:txBody>
          <a:bodyPr/>
          <a:lstStyle/>
          <a:p>
            <a:r>
              <a:rPr lang="en-US" dirty="0" smtClean="0"/>
              <a:t>Forward model: Demo</a:t>
            </a:r>
            <a:endParaRPr lang="en-US" dirty="0"/>
          </a:p>
        </p:txBody>
      </p:sp>
    </p:spTree>
    <p:extLst>
      <p:ext uri="{BB962C8B-B14F-4D97-AF65-F5344CB8AC3E}">
        <p14:creationId xmlns:p14="http://schemas.microsoft.com/office/powerpoint/2010/main" val="1203803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 y="1198005"/>
            <a:ext cx="9121139" cy="2914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
        <p:nvSpPr>
          <p:cNvPr id="6" name="Title 1"/>
          <p:cNvSpPr>
            <a:spLocks noGrp="1"/>
          </p:cNvSpPr>
          <p:nvPr>
            <p:ph type="title"/>
          </p:nvPr>
        </p:nvSpPr>
        <p:spPr>
          <a:xfrm>
            <a:off x="628650" y="141606"/>
            <a:ext cx="7886700" cy="1325563"/>
          </a:xfrm>
        </p:spPr>
        <p:txBody>
          <a:bodyPr/>
          <a:lstStyle/>
          <a:p>
            <a:r>
              <a:rPr lang="en-US" dirty="0" smtClean="0"/>
              <a:t>Forward model: Demo</a:t>
            </a:r>
            <a:endParaRPr lang="en-US" dirty="0"/>
          </a:p>
        </p:txBody>
      </p:sp>
    </p:spTree>
    <p:extLst>
      <p:ext uri="{BB962C8B-B14F-4D97-AF65-F5344CB8AC3E}">
        <p14:creationId xmlns:p14="http://schemas.microsoft.com/office/powerpoint/2010/main" val="8852802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 y="1187844"/>
            <a:ext cx="9132617" cy="29303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
        <p:nvSpPr>
          <p:cNvPr id="6" name="Title 1"/>
          <p:cNvSpPr>
            <a:spLocks noGrp="1"/>
          </p:cNvSpPr>
          <p:nvPr>
            <p:ph type="title"/>
          </p:nvPr>
        </p:nvSpPr>
        <p:spPr>
          <a:xfrm>
            <a:off x="628650" y="141606"/>
            <a:ext cx="7886700" cy="1325563"/>
          </a:xfrm>
        </p:spPr>
        <p:txBody>
          <a:bodyPr/>
          <a:lstStyle/>
          <a:p>
            <a:r>
              <a:rPr lang="en-US" dirty="0" smtClean="0"/>
              <a:t>Forward model: Demo</a:t>
            </a:r>
            <a:endParaRPr lang="en-US" dirty="0"/>
          </a:p>
        </p:txBody>
      </p:sp>
    </p:spTree>
    <p:extLst>
      <p:ext uri="{BB962C8B-B14F-4D97-AF65-F5344CB8AC3E}">
        <p14:creationId xmlns:p14="http://schemas.microsoft.com/office/powerpoint/2010/main" val="1139043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7" y="5372801"/>
            <a:ext cx="3401568" cy="1827776"/>
          </a:xfrm>
          <a:prstGeom prst="rect">
            <a:avLst/>
          </a:prstGeom>
        </p:spPr>
      </p:pic>
      <p:pic>
        <p:nvPicPr>
          <p:cNvPr id="18" name="Picture 17"/>
          <p:cNvPicPr>
            <a:picLocks/>
          </p:cNvPicPr>
          <p:nvPr/>
        </p:nvPicPr>
        <p:blipFill>
          <a:blip r:embed="rId4">
            <a:extLst>
              <a:ext uri="{28A0092B-C50C-407E-A947-70E740481C1C}">
                <a14:useLocalDpi xmlns:a14="http://schemas.microsoft.com/office/drawing/2010/main" val="0"/>
              </a:ext>
            </a:extLst>
          </a:blip>
          <a:stretch>
            <a:fillRect/>
          </a:stretch>
        </p:blipFill>
        <p:spPr>
          <a:xfrm>
            <a:off x="32659" y="3880475"/>
            <a:ext cx="3413760" cy="1995699"/>
          </a:xfrm>
          <a:prstGeom prst="rect">
            <a:avLst/>
          </a:prstGeom>
        </p:spPr>
      </p:pic>
      <p:pic>
        <p:nvPicPr>
          <p:cNvPr id="16" name="Picture 15"/>
          <p:cNvPicPr>
            <a:picLocks/>
          </p:cNvPicPr>
          <p:nvPr/>
        </p:nvPicPr>
        <p:blipFill rotWithShape="1">
          <a:blip r:embed="rId5">
            <a:extLst>
              <a:ext uri="{28A0092B-C50C-407E-A947-70E740481C1C}">
                <a14:useLocalDpi xmlns:a14="http://schemas.microsoft.com/office/drawing/2010/main" val="0"/>
              </a:ext>
            </a:extLst>
          </a:blip>
          <a:srcRect r="4938"/>
          <a:stretch/>
        </p:blipFill>
        <p:spPr>
          <a:xfrm>
            <a:off x="287695" y="2755905"/>
            <a:ext cx="3085080" cy="1286583"/>
          </a:xfrm>
          <a:prstGeom prst="rect">
            <a:avLst/>
          </a:prstGeom>
        </p:spPr>
      </p:pic>
      <p:pic>
        <p:nvPicPr>
          <p:cNvPr id="4" name="Picture 3" descr="kdak_template.png"/>
          <p:cNvPicPr>
            <a:picLocks/>
          </p:cNvPicPr>
          <p:nvPr/>
        </p:nvPicPr>
        <p:blipFill>
          <a:blip r:embed="rId6">
            <a:extLst>
              <a:ext uri="{28A0092B-C50C-407E-A947-70E740481C1C}">
                <a14:useLocalDpi xmlns:a14="http://schemas.microsoft.com/office/drawing/2010/main" val="0"/>
              </a:ext>
            </a:extLst>
          </a:blip>
          <a:stretch>
            <a:fillRect/>
          </a:stretch>
        </p:blipFill>
        <p:spPr>
          <a:xfrm>
            <a:off x="95864" y="893521"/>
            <a:ext cx="2848622" cy="1779908"/>
          </a:xfrm>
          <a:prstGeom prst="rect">
            <a:avLst/>
          </a:prstGeom>
        </p:spPr>
      </p:pic>
      <p:sp>
        <p:nvSpPr>
          <p:cNvPr id="2" name="Title 1"/>
          <p:cNvSpPr>
            <a:spLocks noGrp="1"/>
          </p:cNvSpPr>
          <p:nvPr>
            <p:ph type="title"/>
          </p:nvPr>
        </p:nvSpPr>
        <p:spPr/>
        <p:txBody>
          <a:bodyPr>
            <a:normAutofit/>
          </a:bodyPr>
          <a:lstStyle/>
          <a:p>
            <a:pPr algn="ctr"/>
            <a:r>
              <a:rPr lang="en-US" dirty="0" smtClean="0"/>
              <a:t>Inference: integrating out modulation process</a:t>
            </a:r>
            <a:endParaRPr lang="en-US" dirty="0"/>
          </a:p>
        </p:txBody>
      </p:sp>
      <p:sp>
        <p:nvSpPr>
          <p:cNvPr id="3" name="Content Placeholder 2"/>
          <p:cNvSpPr>
            <a:spLocks noGrp="1"/>
          </p:cNvSpPr>
          <p:nvPr>
            <p:ph idx="1"/>
          </p:nvPr>
        </p:nvSpPr>
        <p:spPr>
          <a:xfrm>
            <a:off x="3993268" y="1901970"/>
            <a:ext cx="5868366" cy="4956030"/>
          </a:xfrm>
        </p:spPr>
        <p:txBody>
          <a:bodyPr>
            <a:normAutofit/>
          </a:bodyPr>
          <a:lstStyle/>
          <a:p>
            <a:pPr marL="0" indent="0">
              <a:buNone/>
            </a:pPr>
            <a:r>
              <a:rPr lang="en-US" sz="2400" dirty="0" smtClean="0"/>
              <a:t>Conditioned on envelope shape, each </a:t>
            </a:r>
          </a:p>
          <a:p>
            <a:pPr marL="0" indent="0">
              <a:buNone/>
            </a:pPr>
            <a:r>
              <a:rPr lang="en-US" sz="2400" dirty="0" smtClean="0"/>
              <a:t>signal </a:t>
            </a:r>
            <a:r>
              <a:rPr lang="en-US" sz="2400" b="1" dirty="0" smtClean="0">
                <a:solidFill>
                  <a:srgbClr val="7030A0"/>
                </a:solidFill>
              </a:rPr>
              <a:t>z</a:t>
            </a:r>
            <a:r>
              <a:rPr lang="en-US" sz="2400" dirty="0" smtClean="0"/>
              <a:t> is Gaussian distributed: </a:t>
            </a:r>
          </a:p>
          <a:p>
            <a:pPr marL="0" indent="0">
              <a:buNone/>
            </a:pPr>
            <a:r>
              <a:rPr lang="en-US" b="1" dirty="0"/>
              <a:t> </a:t>
            </a:r>
            <a:r>
              <a:rPr lang="en-US" b="1" dirty="0" smtClean="0"/>
              <a:t> </a:t>
            </a:r>
            <a:r>
              <a:rPr lang="en-US" b="1" dirty="0" smtClean="0">
                <a:solidFill>
                  <a:srgbClr val="7030A0"/>
                </a:solidFill>
              </a:rPr>
              <a:t>z</a:t>
            </a:r>
            <a:r>
              <a:rPr lang="en-US" dirty="0" smtClean="0"/>
              <a:t> ~ N(</a:t>
            </a:r>
            <a:r>
              <a:rPr lang="en-US" b="1" dirty="0" err="1" smtClean="0">
                <a:solidFill>
                  <a:srgbClr val="FF0000"/>
                </a:solidFill>
              </a:rPr>
              <a:t>T</a:t>
            </a:r>
            <a:r>
              <a:rPr lang="en-US" b="1" dirty="0" err="1" smtClean="0">
                <a:solidFill>
                  <a:srgbClr val="1732FF"/>
                </a:solidFill>
              </a:rPr>
              <a:t>A</a:t>
            </a:r>
            <a:r>
              <a:rPr lang="en-US" b="1" dirty="0" err="1" smtClean="0"/>
              <a:t>w</a:t>
            </a:r>
            <a:r>
              <a:rPr lang="en-US" dirty="0" smtClean="0"/>
              <a:t>, </a:t>
            </a:r>
            <a:r>
              <a:rPr lang="en-US" b="1" dirty="0" smtClean="0">
                <a:solidFill>
                  <a:schemeClr val="accent4">
                    <a:lumMod val="50000"/>
                  </a:schemeClr>
                </a:solidFill>
              </a:rPr>
              <a:t>R</a:t>
            </a:r>
            <a:r>
              <a:rPr lang="en-US" dirty="0" smtClean="0"/>
              <a:t>)</a:t>
            </a:r>
          </a:p>
          <a:p>
            <a:pPr marL="457200" lvl="1" indent="0">
              <a:buNone/>
            </a:pPr>
            <a:r>
              <a:rPr lang="en-US" b="1" dirty="0" smtClean="0">
                <a:solidFill>
                  <a:srgbClr val="FF0000"/>
                </a:solidFill>
              </a:rPr>
              <a:t>T</a:t>
            </a:r>
            <a:r>
              <a:rPr lang="en-US" b="1" dirty="0" smtClean="0"/>
              <a:t>:</a:t>
            </a:r>
            <a:r>
              <a:rPr lang="en-US" dirty="0" smtClean="0"/>
              <a:t> envelope shape = </a:t>
            </a:r>
            <a:r>
              <a:rPr lang="en-US" dirty="0" err="1" smtClean="0"/>
              <a:t>diag</a:t>
            </a:r>
            <a:r>
              <a:rPr lang="en-US" dirty="0" smtClean="0"/>
              <a:t>(</a:t>
            </a:r>
            <a:r>
              <a:rPr lang="en-US" b="1" dirty="0" smtClean="0">
                <a:solidFill>
                  <a:srgbClr val="FF0000"/>
                </a:solidFill>
              </a:rPr>
              <a:t>t</a:t>
            </a:r>
            <a:r>
              <a:rPr lang="en-US" dirty="0" smtClean="0"/>
              <a:t>)</a:t>
            </a:r>
          </a:p>
          <a:p>
            <a:pPr marL="457200" lvl="1" indent="0">
              <a:buNone/>
            </a:pPr>
            <a:r>
              <a:rPr lang="en-US" b="1" dirty="0" smtClean="0">
                <a:solidFill>
                  <a:srgbClr val="1732FF"/>
                </a:solidFill>
              </a:rPr>
              <a:t>A</a:t>
            </a:r>
            <a:r>
              <a:rPr lang="en-US" b="1" dirty="0" smtClean="0"/>
              <a:t>:</a:t>
            </a:r>
            <a:r>
              <a:rPr lang="en-US" dirty="0" smtClean="0"/>
              <a:t> discrete wavelet transform</a:t>
            </a:r>
          </a:p>
          <a:p>
            <a:pPr marL="457200" lvl="1" indent="0">
              <a:buNone/>
            </a:pPr>
            <a:r>
              <a:rPr lang="en-US" b="1" dirty="0" smtClean="0"/>
              <a:t>w: </a:t>
            </a:r>
            <a:r>
              <a:rPr lang="en-US" dirty="0" smtClean="0"/>
              <a:t>wavelet coefficients</a:t>
            </a:r>
            <a:endParaRPr lang="en-US" b="1" dirty="0" smtClean="0"/>
          </a:p>
          <a:p>
            <a:pPr marL="457200" lvl="1" indent="0">
              <a:buNone/>
            </a:pPr>
            <a:r>
              <a:rPr lang="en-US" b="1" dirty="0" smtClean="0">
                <a:solidFill>
                  <a:schemeClr val="accent4">
                    <a:lumMod val="50000"/>
                  </a:schemeClr>
                </a:solidFill>
              </a:rPr>
              <a:t>R</a:t>
            </a:r>
            <a:r>
              <a:rPr lang="en-US" dirty="0" smtClean="0"/>
              <a:t>: autoregressive noise covariance</a:t>
            </a:r>
          </a:p>
          <a:p>
            <a:pPr marL="457200" lvl="1" indent="0">
              <a:buNone/>
            </a:pPr>
            <a:endParaRPr lang="en-US" sz="1800" dirty="0" smtClean="0"/>
          </a:p>
          <a:p>
            <a:pPr marL="11113" lvl="1" indent="0">
              <a:buNone/>
            </a:pPr>
            <a:r>
              <a:rPr lang="en-US" dirty="0" smtClean="0"/>
              <a:t>Given </a:t>
            </a:r>
            <a:r>
              <a:rPr lang="en-US" b="1" dirty="0" smtClean="0"/>
              <a:t>w</a:t>
            </a:r>
            <a:r>
              <a:rPr lang="en-US" dirty="0" smtClean="0"/>
              <a:t> </a:t>
            </a:r>
            <a:r>
              <a:rPr lang="en-US" dirty="0"/>
              <a:t>~</a:t>
            </a:r>
            <a:r>
              <a:rPr lang="en-US" dirty="0" smtClean="0"/>
              <a:t> N(</a:t>
            </a:r>
            <a:r>
              <a:rPr lang="en-US" dirty="0" smtClean="0">
                <a:solidFill>
                  <a:srgbClr val="00B050"/>
                </a:solidFill>
              </a:rPr>
              <a:t>μ</a:t>
            </a:r>
            <a:r>
              <a:rPr lang="en-US" dirty="0" smtClean="0"/>
              <a:t>, </a:t>
            </a:r>
            <a:r>
              <a:rPr lang="en-US" dirty="0" err="1" smtClean="0">
                <a:solidFill>
                  <a:srgbClr val="00B050"/>
                </a:solidFill>
              </a:rPr>
              <a:t>Σ</a:t>
            </a:r>
            <a:r>
              <a:rPr lang="en-US" dirty="0" smtClean="0"/>
              <a:t>) from GP, </a:t>
            </a:r>
          </a:p>
          <a:p>
            <a:pPr marL="11113" lvl="1" indent="0">
              <a:buNone/>
            </a:pPr>
            <a:r>
              <a:rPr lang="en-US" dirty="0" smtClean="0"/>
              <a:t>can </a:t>
            </a:r>
            <a:r>
              <a:rPr lang="en-US" dirty="0" smtClean="0"/>
              <a:t>marginalize: </a:t>
            </a:r>
          </a:p>
          <a:p>
            <a:pPr marL="457200" lvl="1" indent="0">
              <a:buNone/>
            </a:pPr>
            <a:r>
              <a:rPr lang="en-US" b="1" dirty="0" smtClean="0">
                <a:solidFill>
                  <a:srgbClr val="7030A0"/>
                </a:solidFill>
              </a:rPr>
              <a:t>z</a:t>
            </a:r>
            <a:r>
              <a:rPr lang="en-US" dirty="0" smtClean="0"/>
              <a:t> ~ N(</a:t>
            </a:r>
            <a:r>
              <a:rPr lang="en-US" b="1" dirty="0" err="1" smtClean="0">
                <a:solidFill>
                  <a:srgbClr val="FF0000"/>
                </a:solidFill>
              </a:rPr>
              <a:t>T</a:t>
            </a:r>
            <a:r>
              <a:rPr lang="en-US" b="1" dirty="0" err="1" smtClean="0">
                <a:solidFill>
                  <a:srgbClr val="1732FF"/>
                </a:solidFill>
              </a:rPr>
              <a:t>A</a:t>
            </a:r>
            <a:r>
              <a:rPr lang="en-US" dirty="0" err="1" smtClean="0">
                <a:solidFill>
                  <a:srgbClr val="00B050"/>
                </a:solidFill>
              </a:rPr>
              <a:t>μ</a:t>
            </a:r>
            <a:r>
              <a:rPr lang="en-US" dirty="0" smtClean="0"/>
              <a:t>, </a:t>
            </a:r>
            <a:r>
              <a:rPr lang="en-US" b="1" dirty="0" smtClean="0">
                <a:solidFill>
                  <a:srgbClr val="FF0000"/>
                </a:solidFill>
              </a:rPr>
              <a:t>T</a:t>
            </a:r>
            <a:r>
              <a:rPr lang="en-US" b="1" dirty="0" smtClean="0">
                <a:solidFill>
                  <a:srgbClr val="1732FF"/>
                </a:solidFill>
              </a:rPr>
              <a:t>A</a:t>
            </a:r>
            <a:r>
              <a:rPr lang="en-US" dirty="0" smtClean="0">
                <a:solidFill>
                  <a:srgbClr val="00B050"/>
                </a:solidFill>
              </a:rPr>
              <a:t>Σ</a:t>
            </a:r>
            <a:r>
              <a:rPr lang="en-US" b="1" dirty="0" smtClean="0">
                <a:solidFill>
                  <a:srgbClr val="1732FF"/>
                </a:solidFill>
              </a:rPr>
              <a:t>A’</a:t>
            </a:r>
            <a:r>
              <a:rPr lang="en-US" b="1" dirty="0" smtClean="0">
                <a:solidFill>
                  <a:srgbClr val="FF0000"/>
                </a:solidFill>
              </a:rPr>
              <a:t>T</a:t>
            </a:r>
            <a:r>
              <a:rPr lang="en-US" b="1" dirty="0" smtClean="0"/>
              <a:t> + </a:t>
            </a:r>
            <a:r>
              <a:rPr lang="en-US" b="1" dirty="0" smtClean="0">
                <a:solidFill>
                  <a:schemeClr val="accent4">
                    <a:lumMod val="50000"/>
                  </a:schemeClr>
                </a:solidFill>
              </a:rPr>
              <a:t>R</a:t>
            </a:r>
            <a:r>
              <a:rPr lang="en-US" dirty="0" smtClean="0"/>
              <a:t>)</a:t>
            </a:r>
          </a:p>
          <a:p>
            <a:pPr marL="11113" lvl="1" indent="0">
              <a:buNone/>
            </a:pPr>
            <a:r>
              <a:rPr lang="en-US" dirty="0"/>
              <a:t>N</a:t>
            </a:r>
            <a:r>
              <a:rPr lang="en-US" dirty="0" smtClean="0"/>
              <a:t>aïve evaluation is O(</a:t>
            </a:r>
            <a:r>
              <a:rPr lang="en-US" i="1" dirty="0" smtClean="0"/>
              <a:t>n</a:t>
            </a:r>
            <a:r>
              <a:rPr lang="en-US" baseline="30000" dirty="0" smtClean="0"/>
              <a:t>3</a:t>
            </a:r>
            <a:r>
              <a:rPr lang="en-US" dirty="0" smtClean="0"/>
              <a:t>) time!</a:t>
            </a:r>
          </a:p>
        </p:txBody>
      </p:sp>
      <p:sp>
        <p:nvSpPr>
          <p:cNvPr id="5" name="TextBox 4"/>
          <p:cNvSpPr txBox="1"/>
          <p:nvPr/>
        </p:nvSpPr>
        <p:spPr>
          <a:xfrm>
            <a:off x="871064" y="2444727"/>
            <a:ext cx="649111" cy="584776"/>
          </a:xfrm>
          <a:prstGeom prst="rect">
            <a:avLst/>
          </a:prstGeom>
          <a:noFill/>
        </p:spPr>
        <p:txBody>
          <a:bodyPr wrap="square" rtlCol="0">
            <a:spAutoFit/>
          </a:bodyPr>
          <a:lstStyle/>
          <a:p>
            <a:r>
              <a:rPr lang="en-US" sz="3200" b="1" dirty="0" smtClean="0"/>
              <a:t>×</a:t>
            </a:r>
            <a:endParaRPr lang="en-US" sz="3200" b="1" dirty="0"/>
          </a:p>
        </p:txBody>
      </p:sp>
      <p:sp>
        <p:nvSpPr>
          <p:cNvPr id="9" name="TextBox 8"/>
          <p:cNvSpPr txBox="1"/>
          <p:nvPr/>
        </p:nvSpPr>
        <p:spPr>
          <a:xfrm>
            <a:off x="900202" y="3924619"/>
            <a:ext cx="649111" cy="584776"/>
          </a:xfrm>
          <a:prstGeom prst="rect">
            <a:avLst/>
          </a:prstGeom>
          <a:noFill/>
        </p:spPr>
        <p:txBody>
          <a:bodyPr wrap="square" rtlCol="0">
            <a:spAutoFit/>
          </a:bodyPr>
          <a:lstStyle/>
          <a:p>
            <a:r>
              <a:rPr lang="en-US" sz="3200" b="1" dirty="0"/>
              <a:t>+</a:t>
            </a:r>
          </a:p>
        </p:txBody>
      </p:sp>
      <p:sp>
        <p:nvSpPr>
          <p:cNvPr id="10" name="TextBox 9"/>
          <p:cNvSpPr txBox="1"/>
          <p:nvPr/>
        </p:nvSpPr>
        <p:spPr>
          <a:xfrm>
            <a:off x="892054" y="5016388"/>
            <a:ext cx="649111" cy="584776"/>
          </a:xfrm>
          <a:prstGeom prst="rect">
            <a:avLst/>
          </a:prstGeom>
          <a:noFill/>
        </p:spPr>
        <p:txBody>
          <a:bodyPr wrap="square" rtlCol="0">
            <a:spAutoFit/>
          </a:bodyPr>
          <a:lstStyle/>
          <a:p>
            <a:r>
              <a:rPr lang="en-US" sz="3200" b="1" dirty="0" smtClean="0"/>
              <a:t>=</a:t>
            </a:r>
            <a:endParaRPr lang="en-US" sz="3200" b="1" dirty="0"/>
          </a:p>
        </p:txBody>
      </p:sp>
      <p:sp>
        <p:nvSpPr>
          <p:cNvPr id="11" name="TextBox 10"/>
          <p:cNvSpPr txBox="1"/>
          <p:nvPr/>
        </p:nvSpPr>
        <p:spPr>
          <a:xfrm>
            <a:off x="2584547" y="1731826"/>
            <a:ext cx="497712" cy="461665"/>
          </a:xfrm>
          <a:prstGeom prst="rect">
            <a:avLst/>
          </a:prstGeom>
          <a:noFill/>
        </p:spPr>
        <p:txBody>
          <a:bodyPr wrap="square" rtlCol="0">
            <a:spAutoFit/>
          </a:bodyPr>
          <a:lstStyle/>
          <a:p>
            <a:r>
              <a:rPr lang="en-US" sz="2400" b="1" dirty="0" smtClean="0">
                <a:solidFill>
                  <a:srgbClr val="FF0000"/>
                </a:solidFill>
              </a:rPr>
              <a:t>T</a:t>
            </a:r>
            <a:endParaRPr lang="en-US" sz="2400" b="1" dirty="0">
              <a:solidFill>
                <a:srgbClr val="FF0000"/>
              </a:solidFill>
            </a:endParaRPr>
          </a:p>
        </p:txBody>
      </p:sp>
      <p:sp>
        <p:nvSpPr>
          <p:cNvPr id="12" name="TextBox 11"/>
          <p:cNvSpPr txBox="1"/>
          <p:nvPr/>
        </p:nvSpPr>
        <p:spPr>
          <a:xfrm>
            <a:off x="2637054" y="2715740"/>
            <a:ext cx="707464" cy="461665"/>
          </a:xfrm>
          <a:prstGeom prst="rect">
            <a:avLst/>
          </a:prstGeom>
          <a:noFill/>
        </p:spPr>
        <p:txBody>
          <a:bodyPr wrap="square" rtlCol="0">
            <a:spAutoFit/>
          </a:bodyPr>
          <a:lstStyle/>
          <a:p>
            <a:r>
              <a:rPr lang="en-US" sz="2400" b="1" dirty="0" smtClean="0">
                <a:solidFill>
                  <a:srgbClr val="1732FF"/>
                </a:solidFill>
              </a:rPr>
              <a:t>A</a:t>
            </a:r>
            <a:r>
              <a:rPr lang="en-US" sz="2400" b="1" dirty="0" smtClean="0"/>
              <a:t>w</a:t>
            </a:r>
            <a:endParaRPr lang="en-US" sz="2400" b="1" dirty="0"/>
          </a:p>
        </p:txBody>
      </p:sp>
      <p:sp>
        <p:nvSpPr>
          <p:cNvPr id="13" name="TextBox 12"/>
          <p:cNvSpPr txBox="1"/>
          <p:nvPr/>
        </p:nvSpPr>
        <p:spPr>
          <a:xfrm>
            <a:off x="2584547" y="4123457"/>
            <a:ext cx="707464" cy="461665"/>
          </a:xfrm>
          <a:prstGeom prst="rect">
            <a:avLst/>
          </a:prstGeom>
          <a:noFill/>
        </p:spPr>
        <p:txBody>
          <a:bodyPr wrap="square" rtlCol="0">
            <a:spAutoFit/>
          </a:bodyPr>
          <a:lstStyle/>
          <a:p>
            <a:r>
              <a:rPr lang="en-US" sz="2400" b="1" dirty="0" smtClean="0">
                <a:solidFill>
                  <a:schemeClr val="accent4">
                    <a:lumMod val="50000"/>
                  </a:schemeClr>
                </a:solidFill>
              </a:rPr>
              <a:t>R</a:t>
            </a:r>
            <a:endParaRPr lang="en-US" sz="2400" b="1" dirty="0">
              <a:solidFill>
                <a:schemeClr val="accent4">
                  <a:lumMod val="50000"/>
                </a:schemeClr>
              </a:solidFill>
            </a:endParaRPr>
          </a:p>
        </p:txBody>
      </p:sp>
      <p:sp>
        <p:nvSpPr>
          <p:cNvPr id="14" name="TextBox 13"/>
          <p:cNvSpPr txBox="1"/>
          <p:nvPr/>
        </p:nvSpPr>
        <p:spPr>
          <a:xfrm>
            <a:off x="2588292" y="5389227"/>
            <a:ext cx="707464" cy="461665"/>
          </a:xfrm>
          <a:prstGeom prst="rect">
            <a:avLst/>
          </a:prstGeom>
          <a:noFill/>
        </p:spPr>
        <p:txBody>
          <a:bodyPr wrap="square" rtlCol="0">
            <a:spAutoFit/>
          </a:bodyPr>
          <a:lstStyle/>
          <a:p>
            <a:r>
              <a:rPr lang="en-US" sz="2400" b="1" dirty="0" smtClean="0">
                <a:solidFill>
                  <a:srgbClr val="7030A0"/>
                </a:solidFill>
              </a:rPr>
              <a:t>z</a:t>
            </a:r>
            <a:endParaRPr lang="en-US" sz="2400" b="1" dirty="0">
              <a:solidFill>
                <a:srgbClr val="7030A0"/>
              </a:solidFill>
            </a:endParaRPr>
          </a:p>
        </p:txBody>
      </p:sp>
    </p:spTree>
    <p:extLst>
      <p:ext uri="{BB962C8B-B14F-4D97-AF65-F5344CB8AC3E}">
        <p14:creationId xmlns:p14="http://schemas.microsoft.com/office/powerpoint/2010/main" val="153567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stretch>
            <a:fillRect/>
          </a:stretch>
        </p:blipFill>
        <p:spPr>
          <a:xfrm>
            <a:off x="274320" y="1207008"/>
            <a:ext cx="8720043" cy="4498848"/>
          </a:xfrm>
          <a:prstGeom prst="rect">
            <a:avLst/>
          </a:prstGeom>
        </p:spPr>
      </p:pic>
      <p:grpSp>
        <p:nvGrpSpPr>
          <p:cNvPr id="42" name="Group 41"/>
          <p:cNvGrpSpPr/>
          <p:nvPr/>
        </p:nvGrpSpPr>
        <p:grpSpPr>
          <a:xfrm>
            <a:off x="7359650" y="3981450"/>
            <a:ext cx="1481685" cy="2168539"/>
            <a:chOff x="7359650" y="3981450"/>
            <a:chExt cx="1481685" cy="2168539"/>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6691" y="5350116"/>
              <a:ext cx="1204644" cy="799873"/>
            </a:xfrm>
            <a:prstGeom prst="rect">
              <a:avLst/>
            </a:prstGeom>
          </p:spPr>
        </p:pic>
        <p:cxnSp>
          <p:nvCxnSpPr>
            <p:cNvPr id="9" name="Straight Connector 8"/>
            <p:cNvCxnSpPr/>
            <p:nvPr/>
          </p:nvCxnSpPr>
          <p:spPr>
            <a:xfrm>
              <a:off x="7359650" y="3981450"/>
              <a:ext cx="572825" cy="146463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a:off x="1242375" y="3545512"/>
            <a:ext cx="1453440" cy="2755246"/>
            <a:chOff x="1242375" y="3545512"/>
            <a:chExt cx="1453440" cy="2755246"/>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375" y="5501637"/>
              <a:ext cx="1203511" cy="799121"/>
            </a:xfrm>
            <a:prstGeom prst="rect">
              <a:avLst/>
            </a:prstGeom>
          </p:spPr>
        </p:pic>
        <p:cxnSp>
          <p:nvCxnSpPr>
            <p:cNvPr id="11" name="Straight Connector 10"/>
            <p:cNvCxnSpPr>
              <a:endCxn id="6" idx="0"/>
            </p:cNvCxnSpPr>
            <p:nvPr/>
          </p:nvCxnSpPr>
          <p:spPr>
            <a:xfrm flipH="1">
              <a:off x="1844131" y="3545512"/>
              <a:ext cx="851684" cy="195207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5543162" y="499415"/>
            <a:ext cx="1207169" cy="1538935"/>
            <a:chOff x="5543162" y="499415"/>
            <a:chExt cx="1207169" cy="1538935"/>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162" y="499415"/>
              <a:ext cx="1207169" cy="801550"/>
            </a:xfrm>
            <a:prstGeom prst="rect">
              <a:avLst/>
            </a:prstGeom>
          </p:spPr>
        </p:pic>
        <p:cxnSp>
          <p:nvCxnSpPr>
            <p:cNvPr id="14" name="Straight Connector 13"/>
            <p:cNvCxnSpPr/>
            <p:nvPr/>
          </p:nvCxnSpPr>
          <p:spPr>
            <a:xfrm flipV="1">
              <a:off x="5778500" y="1166678"/>
              <a:ext cx="85268" cy="87167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7403354" y="1160276"/>
            <a:ext cx="1740646" cy="1364783"/>
            <a:chOff x="7403354" y="1160276"/>
            <a:chExt cx="1740646" cy="1364783"/>
          </a:xfrm>
        </p:grpSpPr>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6831" y="1160276"/>
              <a:ext cx="1207169" cy="807218"/>
            </a:xfrm>
            <a:prstGeom prst="rect">
              <a:avLst/>
            </a:prstGeom>
          </p:spPr>
        </p:pic>
        <p:cxnSp>
          <p:nvCxnSpPr>
            <p:cNvPr id="20" name="Straight Connector 19"/>
            <p:cNvCxnSpPr/>
            <p:nvPr/>
          </p:nvCxnSpPr>
          <p:spPr>
            <a:xfrm flipV="1">
              <a:off x="7403354" y="1793875"/>
              <a:ext cx="661146" cy="73118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4157509" y="553216"/>
            <a:ext cx="1186440" cy="1300984"/>
            <a:chOff x="4157509" y="553216"/>
            <a:chExt cx="1186440" cy="1300984"/>
          </a:xfrm>
        </p:grpSpPr>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7509" y="553216"/>
              <a:ext cx="1186440" cy="787786"/>
            </a:xfrm>
            <a:prstGeom prst="rect">
              <a:avLst/>
            </a:prstGeom>
          </p:spPr>
        </p:pic>
        <p:cxnSp>
          <p:nvCxnSpPr>
            <p:cNvPr id="23" name="Straight Connector 22"/>
            <p:cNvCxnSpPr/>
            <p:nvPr/>
          </p:nvCxnSpPr>
          <p:spPr>
            <a:xfrm flipH="1" flipV="1">
              <a:off x="4705530" y="1166678"/>
              <a:ext cx="196670" cy="68752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7105650" y="571003"/>
            <a:ext cx="1419445" cy="1861048"/>
            <a:chOff x="7105650" y="571003"/>
            <a:chExt cx="1419445" cy="1861048"/>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2075" y="571003"/>
              <a:ext cx="1223020" cy="807218"/>
            </a:xfrm>
            <a:prstGeom prst="rect">
              <a:avLst/>
            </a:prstGeom>
          </p:spPr>
        </p:pic>
        <p:cxnSp>
          <p:nvCxnSpPr>
            <p:cNvPr id="26" name="Straight Connector 25"/>
            <p:cNvCxnSpPr/>
            <p:nvPr/>
          </p:nvCxnSpPr>
          <p:spPr>
            <a:xfrm flipV="1">
              <a:off x="7105650" y="1157111"/>
              <a:ext cx="570794" cy="12749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1579127" y="546364"/>
            <a:ext cx="1205889" cy="1784086"/>
            <a:chOff x="1579127" y="546364"/>
            <a:chExt cx="1205889" cy="1784086"/>
          </a:xfrm>
        </p:grpSpPr>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79127" y="546364"/>
              <a:ext cx="1205889" cy="807218"/>
            </a:xfrm>
            <a:prstGeom prst="rect">
              <a:avLst/>
            </a:prstGeom>
          </p:spPr>
        </p:pic>
        <p:cxnSp>
          <p:nvCxnSpPr>
            <p:cNvPr id="31" name="Straight Connector 30"/>
            <p:cNvCxnSpPr/>
            <p:nvPr/>
          </p:nvCxnSpPr>
          <p:spPr>
            <a:xfrm flipV="1">
              <a:off x="1924050" y="1238252"/>
              <a:ext cx="44450" cy="109219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203056" y="1026546"/>
            <a:ext cx="1452041" cy="898939"/>
            <a:chOff x="203056" y="1026546"/>
            <a:chExt cx="1452041" cy="898939"/>
          </a:xfrm>
        </p:grpSpPr>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056" y="1026546"/>
              <a:ext cx="1191317" cy="807218"/>
            </a:xfrm>
            <a:prstGeom prst="rect">
              <a:avLst/>
            </a:prstGeom>
          </p:spPr>
        </p:pic>
        <p:cxnSp>
          <p:nvCxnSpPr>
            <p:cNvPr id="43" name="Straight Connector 42"/>
            <p:cNvCxnSpPr/>
            <p:nvPr/>
          </p:nvCxnSpPr>
          <p:spPr>
            <a:xfrm flipH="1" flipV="1">
              <a:off x="1065161" y="1696065"/>
              <a:ext cx="589936" cy="2294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98505" y="3726378"/>
            <a:ext cx="1192580" cy="1878630"/>
            <a:chOff x="-98505" y="3726378"/>
            <a:chExt cx="1192580" cy="1878630"/>
          </a:xfrm>
        </p:grpSpPr>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505" y="4807545"/>
              <a:ext cx="1192580" cy="797463"/>
            </a:xfrm>
            <a:prstGeom prst="rect">
              <a:avLst/>
            </a:prstGeom>
          </p:spPr>
        </p:pic>
        <p:cxnSp>
          <p:nvCxnSpPr>
            <p:cNvPr id="46" name="Straight Connector 45"/>
            <p:cNvCxnSpPr/>
            <p:nvPr/>
          </p:nvCxnSpPr>
          <p:spPr>
            <a:xfrm flipH="1">
              <a:off x="286774" y="3726378"/>
              <a:ext cx="342201" cy="109962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053111" y="5120968"/>
            <a:ext cx="1207169" cy="1536947"/>
            <a:chOff x="4053111" y="5120968"/>
            <a:chExt cx="1207169" cy="1536947"/>
          </a:xfrm>
        </p:grpSpPr>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3111" y="5856365"/>
              <a:ext cx="1207169" cy="801550"/>
            </a:xfrm>
            <a:prstGeom prst="rect">
              <a:avLst/>
            </a:prstGeom>
          </p:spPr>
        </p:pic>
        <p:cxnSp>
          <p:nvCxnSpPr>
            <p:cNvPr id="49" name="Straight Connector 48"/>
            <p:cNvCxnSpPr/>
            <p:nvPr/>
          </p:nvCxnSpPr>
          <p:spPr>
            <a:xfrm flipH="1">
              <a:off x="4285226" y="5120968"/>
              <a:ext cx="122903" cy="74561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129161" y="3400323"/>
            <a:ext cx="1804197" cy="3159659"/>
            <a:chOff x="5129161" y="3400323"/>
            <a:chExt cx="1804197" cy="3159659"/>
          </a:xfrm>
        </p:grpSpPr>
        <p:pic>
          <p:nvPicPr>
            <p:cNvPr id="50" name="Picture 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9847" y="5760861"/>
              <a:ext cx="1203511" cy="799121"/>
            </a:xfrm>
            <a:prstGeom prst="rect">
              <a:avLst/>
            </a:prstGeom>
          </p:spPr>
        </p:pic>
        <p:cxnSp>
          <p:nvCxnSpPr>
            <p:cNvPr id="52" name="Straight Connector 51"/>
            <p:cNvCxnSpPr/>
            <p:nvPr/>
          </p:nvCxnSpPr>
          <p:spPr>
            <a:xfrm>
              <a:off x="5129161" y="3400323"/>
              <a:ext cx="860323" cy="244167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sp>
        <p:nvSpPr>
          <p:cNvPr id="71" name="TextBox 70"/>
          <p:cNvSpPr txBox="1"/>
          <p:nvPr/>
        </p:nvSpPr>
        <p:spPr>
          <a:xfrm>
            <a:off x="7013222" y="0"/>
            <a:ext cx="2130778" cy="707886"/>
          </a:xfrm>
          <a:prstGeom prst="rect">
            <a:avLst/>
          </a:prstGeom>
          <a:noFill/>
        </p:spPr>
        <p:txBody>
          <a:bodyPr wrap="square" rtlCol="0">
            <a:spAutoFit/>
          </a:bodyPr>
          <a:lstStyle/>
          <a:p>
            <a:r>
              <a:rPr lang="en-US" sz="2000" b="1" dirty="0" smtClean="0">
                <a:solidFill>
                  <a:srgbClr val="FF0000"/>
                </a:solidFill>
              </a:rPr>
              <a:t>May 25, 2009</a:t>
            </a:r>
          </a:p>
          <a:p>
            <a:r>
              <a:rPr lang="en-US" sz="2000" b="1" dirty="0" smtClean="0">
                <a:solidFill>
                  <a:srgbClr val="FF0000"/>
                </a:solidFill>
              </a:rPr>
              <a:t>North Korean test</a:t>
            </a:r>
            <a:endParaRPr lang="en-US" sz="2000" b="1" dirty="0">
              <a:solidFill>
                <a:srgbClr val="FF0000"/>
              </a:solidFill>
            </a:endParaRPr>
          </a:p>
        </p:txBody>
      </p:sp>
      <p:cxnSp>
        <p:nvCxnSpPr>
          <p:cNvPr id="73" name="Straight Connector 72"/>
          <p:cNvCxnSpPr/>
          <p:nvPr/>
        </p:nvCxnSpPr>
        <p:spPr>
          <a:xfrm flipV="1">
            <a:off x="7069667" y="705556"/>
            <a:ext cx="127000" cy="14534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4535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10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10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par>
                                <p:cTn id="14" presetID="9" presetClass="entr" presetSubtype="0" fill="hold" nodeType="withEffect">
                                  <p:stCondLst>
                                    <p:cond delay="20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9" presetClass="entr" presetSubtype="0" fill="hold" nodeType="withEffect">
                                  <p:stCondLst>
                                    <p:cond delay="300"/>
                                  </p:stCondLst>
                                  <p:childTnLst>
                                    <p:set>
                                      <p:cBhvr>
                                        <p:cTn id="18" dur="1" fill="hold">
                                          <p:stCondLst>
                                            <p:cond delay="0"/>
                                          </p:stCondLst>
                                        </p:cTn>
                                        <p:tgtEl>
                                          <p:spTgt spid="54"/>
                                        </p:tgtEl>
                                        <p:attrNameLst>
                                          <p:attrName>style.visibility</p:attrName>
                                        </p:attrNameLst>
                                      </p:cBhvr>
                                      <p:to>
                                        <p:strVal val="visible"/>
                                      </p:to>
                                    </p:set>
                                    <p:animEffect transition="in" filter="dissolve">
                                      <p:cBhvr>
                                        <p:cTn id="19" dur="500"/>
                                        <p:tgtEl>
                                          <p:spTgt spid="54"/>
                                        </p:tgtEl>
                                      </p:cBhvr>
                                    </p:animEffect>
                                  </p:childTnLst>
                                </p:cTn>
                              </p:par>
                              <p:par>
                                <p:cTn id="20" presetID="9" presetClass="entr" presetSubtype="0" fill="hold" nodeType="withEffect">
                                  <p:stCondLst>
                                    <p:cond delay="40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500"/>
                                  </p:stCondLst>
                                  <p:childTnLst>
                                    <p:set>
                                      <p:cBhvr>
                                        <p:cTn id="24" dur="1" fill="hold">
                                          <p:stCondLst>
                                            <p:cond delay="0"/>
                                          </p:stCondLst>
                                        </p:cTn>
                                        <p:tgtEl>
                                          <p:spTgt spid="57"/>
                                        </p:tgtEl>
                                        <p:attrNameLst>
                                          <p:attrName>style.visibility</p:attrName>
                                        </p:attrNameLst>
                                      </p:cBhvr>
                                      <p:to>
                                        <p:strVal val="visible"/>
                                      </p:to>
                                    </p:set>
                                    <p:animEffect transition="in" filter="dissolve">
                                      <p:cBhvr>
                                        <p:cTn id="25" dur="500"/>
                                        <p:tgtEl>
                                          <p:spTgt spid="57"/>
                                        </p:tgtEl>
                                      </p:cBhvr>
                                    </p:animEffect>
                                  </p:childTnLst>
                                </p:cTn>
                              </p:par>
                              <p:par>
                                <p:cTn id="26" presetID="9" presetClass="entr" presetSubtype="0" fill="hold" nodeType="withEffect">
                                  <p:stCondLst>
                                    <p:cond delay="60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nodeType="withEffect">
                                  <p:stCondLst>
                                    <p:cond delay="70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par>
                                <p:cTn id="32" presetID="9" presetClass="entr" presetSubtype="0" fill="hold" nodeType="withEffect">
                                  <p:stCondLst>
                                    <p:cond delay="80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par>
                                <p:cTn id="35" presetID="9" presetClass="entr" presetSubtype="0" fill="hold" nodeType="withEffect">
                                  <p:stCondLst>
                                    <p:cond delay="90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480" y="1754988"/>
            <a:ext cx="6804937" cy="3244467"/>
          </a:xfrm>
        </p:spPr>
        <p:txBody>
          <a:bodyPr>
            <a:normAutofit/>
          </a:bodyPr>
          <a:lstStyle/>
          <a:p>
            <a:r>
              <a:rPr lang="en-US" sz="2200" dirty="0" smtClean="0"/>
              <a:t>Fast wavelet transforms exploit basis structure</a:t>
            </a:r>
          </a:p>
          <a:p>
            <a:pPr lvl="1"/>
            <a:r>
              <a:rPr lang="en-US" sz="1800" dirty="0" smtClean="0"/>
              <a:t>O(</a:t>
            </a:r>
            <a:r>
              <a:rPr lang="en-US" sz="1800" i="1" dirty="0" smtClean="0"/>
              <a:t>n</a:t>
            </a:r>
            <a:r>
              <a:rPr lang="en-US" sz="1800" dirty="0" smtClean="0"/>
              <a:t> </a:t>
            </a:r>
            <a:r>
              <a:rPr lang="en-US" sz="1800" dirty="0"/>
              <a:t>log </a:t>
            </a:r>
            <a:r>
              <a:rPr lang="en-US" sz="1800" i="1" dirty="0"/>
              <a:t>n</a:t>
            </a:r>
            <a:r>
              <a:rPr lang="en-US" sz="1800" dirty="0"/>
              <a:t>) time</a:t>
            </a:r>
            <a:endParaRPr lang="en-US" sz="1800" dirty="0" smtClean="0"/>
          </a:p>
          <a:p>
            <a:r>
              <a:rPr lang="en-US" sz="2200" dirty="0" smtClean="0"/>
              <a:t>Noisy observations + priors on coefficients -&gt; need a </a:t>
            </a:r>
            <a:r>
              <a:rPr lang="en-US" sz="2200" b="1" dirty="0" smtClean="0">
                <a:solidFill>
                  <a:schemeClr val="accent1">
                    <a:lumMod val="50000"/>
                  </a:schemeClr>
                </a:solidFill>
              </a:rPr>
              <a:t>Bayesian</a:t>
            </a:r>
            <a:r>
              <a:rPr lang="en-US" sz="2200" dirty="0" smtClean="0">
                <a:solidFill>
                  <a:schemeClr val="accent1">
                    <a:lumMod val="50000"/>
                  </a:schemeClr>
                </a:solidFill>
              </a:rPr>
              <a:t> </a:t>
            </a:r>
            <a:r>
              <a:rPr lang="en-US" sz="2200" dirty="0" smtClean="0"/>
              <a:t>wavelet transform. </a:t>
            </a:r>
          </a:p>
          <a:p>
            <a:r>
              <a:rPr lang="en-US" sz="2200" dirty="0" smtClean="0"/>
              <a:t>Can represent as a state-space model with state size O(log </a:t>
            </a:r>
            <a:r>
              <a:rPr lang="en-US" sz="2200" i="1" dirty="0" smtClean="0"/>
              <a:t>n</a:t>
            </a:r>
            <a:r>
              <a:rPr lang="en-US" sz="2200" dirty="0" smtClean="0"/>
              <a:t>); inference (</a:t>
            </a:r>
            <a:r>
              <a:rPr lang="en-US" sz="2200" dirty="0" err="1" smtClean="0"/>
              <a:t>Kalman</a:t>
            </a:r>
            <a:r>
              <a:rPr lang="en-US" sz="2200" dirty="0" smtClean="0"/>
              <a:t> filtering) in O(</a:t>
            </a:r>
            <a:r>
              <a:rPr lang="en-US" sz="2200" i="1" dirty="0" smtClean="0"/>
              <a:t>n</a:t>
            </a:r>
            <a:r>
              <a:rPr lang="en-US" sz="2200" dirty="0" smtClean="0"/>
              <a:t> log</a:t>
            </a:r>
            <a:r>
              <a:rPr lang="en-US" sz="2200" baseline="30000" dirty="0" smtClean="0"/>
              <a:t>2</a:t>
            </a:r>
            <a:r>
              <a:rPr lang="en-US" sz="2200" dirty="0" smtClean="0"/>
              <a:t> </a:t>
            </a:r>
            <a:r>
              <a:rPr lang="en-US" sz="2200" i="1" dirty="0" smtClean="0"/>
              <a:t>n</a:t>
            </a:r>
            <a:r>
              <a:rPr lang="en-US" sz="2200" dirty="0" smtClean="0"/>
              <a:t>) time. </a:t>
            </a:r>
          </a:p>
        </p:txBody>
      </p:sp>
      <p:grpSp>
        <p:nvGrpSpPr>
          <p:cNvPr id="38" name="Group 37"/>
          <p:cNvGrpSpPr/>
          <p:nvPr/>
        </p:nvGrpSpPr>
        <p:grpSpPr>
          <a:xfrm>
            <a:off x="275130" y="4425716"/>
            <a:ext cx="4752847" cy="1299226"/>
            <a:chOff x="2995641" y="1527849"/>
            <a:chExt cx="6030462" cy="3103284"/>
          </a:xfrm>
        </p:grpSpPr>
        <p:sp>
          <p:nvSpPr>
            <p:cNvPr id="6" name="Oval 5"/>
            <p:cNvSpPr/>
            <p:nvPr/>
          </p:nvSpPr>
          <p:spPr>
            <a:xfrm>
              <a:off x="3198837" y="2897225"/>
              <a:ext cx="558799" cy="482602"/>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x</a:t>
              </a:r>
              <a:r>
                <a:rPr lang="en-US" sz="1000" baseline="-25000" dirty="0" smtClean="0">
                  <a:solidFill>
                    <a:schemeClr val="tx1"/>
                  </a:solidFill>
                </a:rPr>
                <a:t>1</a:t>
              </a:r>
              <a:endParaRPr lang="en-US" sz="1000" baseline="-25000" dirty="0">
                <a:solidFill>
                  <a:schemeClr val="tx1"/>
                </a:solidFill>
              </a:endParaRPr>
            </a:p>
          </p:txBody>
        </p:sp>
        <p:cxnSp>
          <p:nvCxnSpPr>
            <p:cNvPr id="7" name="Straight Arrow Connector 6"/>
            <p:cNvCxnSpPr>
              <a:stCxn id="8" idx="6"/>
              <a:endCxn id="10" idx="2"/>
            </p:cNvCxnSpPr>
            <p:nvPr/>
          </p:nvCxnSpPr>
          <p:spPr>
            <a:xfrm>
              <a:off x="3757638" y="3138526"/>
              <a:ext cx="474134" cy="5616"/>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8" name="Oval 7"/>
            <p:cNvSpPr/>
            <p:nvPr/>
          </p:nvSpPr>
          <p:spPr>
            <a:xfrm>
              <a:off x="4231772" y="2692234"/>
              <a:ext cx="558800" cy="90381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x</a:t>
              </a:r>
              <a:r>
                <a:rPr lang="en-US" sz="1000" baseline="-25000" dirty="0" smtClean="0">
                  <a:solidFill>
                    <a:schemeClr val="tx1"/>
                  </a:solidFill>
                </a:rPr>
                <a:t>1</a:t>
              </a:r>
            </a:p>
            <a:p>
              <a:pPr algn="ctr"/>
              <a:r>
                <a:rPr lang="en-US" sz="1000" dirty="0" smtClean="0">
                  <a:solidFill>
                    <a:schemeClr val="tx1"/>
                  </a:solidFill>
                </a:rPr>
                <a:t>x</a:t>
              </a:r>
              <a:r>
                <a:rPr lang="en-US" sz="1000" baseline="-25000" dirty="0" smtClean="0">
                  <a:solidFill>
                    <a:schemeClr val="tx1"/>
                  </a:solidFill>
                </a:rPr>
                <a:t>2</a:t>
              </a:r>
            </a:p>
            <a:p>
              <a:pPr algn="ctr"/>
              <a:endParaRPr lang="en-US" sz="1000" baseline="-25000" dirty="0">
                <a:solidFill>
                  <a:schemeClr val="tx1"/>
                </a:solidFill>
              </a:endParaRPr>
            </a:p>
          </p:txBody>
        </p:sp>
        <p:sp>
          <p:nvSpPr>
            <p:cNvPr id="9" name="Oval 8"/>
            <p:cNvSpPr/>
            <p:nvPr/>
          </p:nvSpPr>
          <p:spPr>
            <a:xfrm>
              <a:off x="5347938" y="2692234"/>
              <a:ext cx="558800" cy="90381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x</a:t>
              </a:r>
              <a:r>
                <a:rPr lang="en-US" sz="1000" baseline="-25000" dirty="0">
                  <a:solidFill>
                    <a:schemeClr val="tx1"/>
                  </a:solidFill>
                </a:rPr>
                <a:t>2</a:t>
              </a:r>
              <a:endParaRPr lang="en-US" sz="1000" baseline="-25000" dirty="0" smtClean="0">
                <a:solidFill>
                  <a:schemeClr val="tx1"/>
                </a:solidFill>
              </a:endParaRPr>
            </a:p>
            <a:p>
              <a:pPr algn="ctr"/>
              <a:r>
                <a:rPr lang="en-US" sz="1000" dirty="0" smtClean="0">
                  <a:solidFill>
                    <a:schemeClr val="tx1"/>
                  </a:solidFill>
                </a:rPr>
                <a:t>x</a:t>
              </a:r>
              <a:r>
                <a:rPr lang="en-US" sz="1000" baseline="-25000" dirty="0">
                  <a:solidFill>
                    <a:schemeClr val="tx1"/>
                  </a:solidFill>
                </a:rPr>
                <a:t>3</a:t>
              </a:r>
              <a:endParaRPr lang="en-US" sz="1000" baseline="-25000" dirty="0" smtClean="0">
                <a:solidFill>
                  <a:schemeClr val="tx1"/>
                </a:solidFill>
              </a:endParaRPr>
            </a:p>
            <a:p>
              <a:pPr algn="ctr"/>
              <a:endParaRPr lang="en-US" sz="1000" baseline="-25000" dirty="0">
                <a:solidFill>
                  <a:schemeClr val="tx1"/>
                </a:solidFill>
              </a:endParaRPr>
            </a:p>
          </p:txBody>
        </p:sp>
        <p:cxnSp>
          <p:nvCxnSpPr>
            <p:cNvPr id="10" name="Straight Arrow Connector 9"/>
            <p:cNvCxnSpPr>
              <a:stCxn id="10" idx="6"/>
              <a:endCxn id="11" idx="2"/>
            </p:cNvCxnSpPr>
            <p:nvPr/>
          </p:nvCxnSpPr>
          <p:spPr>
            <a:xfrm>
              <a:off x="4790572" y="3144142"/>
              <a:ext cx="55736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1" name="Oval 10"/>
            <p:cNvSpPr/>
            <p:nvPr/>
          </p:nvSpPr>
          <p:spPr>
            <a:xfrm>
              <a:off x="6424718" y="2692234"/>
              <a:ext cx="558800" cy="90381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x</a:t>
              </a:r>
              <a:r>
                <a:rPr lang="en-US" sz="1000" baseline="-25000" dirty="0" smtClean="0">
                  <a:solidFill>
                    <a:schemeClr val="tx1"/>
                  </a:solidFill>
                </a:rPr>
                <a:t>3</a:t>
              </a:r>
            </a:p>
            <a:p>
              <a:pPr algn="ctr"/>
              <a:r>
                <a:rPr lang="en-US" sz="1000" dirty="0" smtClean="0">
                  <a:solidFill>
                    <a:schemeClr val="tx1"/>
                  </a:solidFill>
                </a:rPr>
                <a:t>x</a:t>
              </a:r>
              <a:r>
                <a:rPr lang="en-US" sz="1000" baseline="-25000" dirty="0" smtClean="0">
                  <a:solidFill>
                    <a:schemeClr val="tx1"/>
                  </a:solidFill>
                </a:rPr>
                <a:t>4</a:t>
              </a:r>
            </a:p>
            <a:p>
              <a:pPr algn="ctr"/>
              <a:endParaRPr lang="en-US" sz="1000" baseline="-25000" dirty="0">
                <a:solidFill>
                  <a:schemeClr val="tx1"/>
                </a:solidFill>
              </a:endParaRPr>
            </a:p>
          </p:txBody>
        </p:sp>
        <p:cxnSp>
          <p:nvCxnSpPr>
            <p:cNvPr id="12" name="Straight Arrow Connector 11"/>
            <p:cNvCxnSpPr>
              <a:endCxn id="11" idx="2"/>
            </p:cNvCxnSpPr>
            <p:nvPr/>
          </p:nvCxnSpPr>
          <p:spPr>
            <a:xfrm>
              <a:off x="5895963" y="3144140"/>
              <a:ext cx="528755" cy="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6961543" y="1859616"/>
              <a:ext cx="2064560" cy="708596"/>
            </a:xfrm>
            <a:prstGeom prst="rect">
              <a:avLst/>
            </a:prstGeom>
            <a:noFill/>
          </p:spPr>
          <p:txBody>
            <a:bodyPr wrap="square" rtlCol="0">
              <a:spAutoFit/>
            </a:bodyPr>
            <a:lstStyle/>
            <a:p>
              <a:pPr algn="ctr"/>
              <a:r>
                <a:rPr lang="en-US" sz="1000" dirty="0" smtClean="0"/>
                <a:t>Wavelet SSM</a:t>
              </a:r>
            </a:p>
          </p:txBody>
        </p:sp>
        <p:sp>
          <p:nvSpPr>
            <p:cNvPr id="14" name="TextBox 13"/>
            <p:cNvSpPr txBox="1"/>
            <p:nvPr/>
          </p:nvSpPr>
          <p:spPr>
            <a:xfrm>
              <a:off x="7382933" y="2907694"/>
              <a:ext cx="1276478" cy="955688"/>
            </a:xfrm>
            <a:prstGeom prst="rect">
              <a:avLst/>
            </a:prstGeom>
            <a:noFill/>
          </p:spPr>
          <p:txBody>
            <a:bodyPr wrap="square" rtlCol="0">
              <a:spAutoFit/>
            </a:bodyPr>
            <a:lstStyle/>
            <a:p>
              <a:pPr algn="ctr"/>
              <a:r>
                <a:rPr lang="en-US" sz="1000" dirty="0" smtClean="0"/>
                <a:t>Markov noise process</a:t>
              </a:r>
            </a:p>
          </p:txBody>
        </p:sp>
        <p:sp>
          <p:nvSpPr>
            <p:cNvPr id="16" name="Oval 15"/>
            <p:cNvSpPr/>
            <p:nvPr/>
          </p:nvSpPr>
          <p:spPr>
            <a:xfrm>
              <a:off x="3181915" y="4066688"/>
              <a:ext cx="578555" cy="564445"/>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lumMod val="95000"/>
                      <a:lumOff val="5000"/>
                    </a:schemeClr>
                  </a:solidFill>
                </a:rPr>
                <a:t>z</a:t>
              </a:r>
              <a:r>
                <a:rPr lang="en-US" sz="1000" baseline="-25000" dirty="0" smtClean="0">
                  <a:solidFill>
                    <a:schemeClr val="tx1">
                      <a:lumMod val="95000"/>
                      <a:lumOff val="5000"/>
                    </a:schemeClr>
                  </a:solidFill>
                </a:rPr>
                <a:t>1</a:t>
              </a:r>
              <a:endParaRPr lang="en-US" sz="1000" baseline="-25000" dirty="0">
                <a:solidFill>
                  <a:schemeClr val="tx1">
                    <a:lumMod val="95000"/>
                    <a:lumOff val="5000"/>
                  </a:schemeClr>
                </a:solidFill>
              </a:endParaRPr>
            </a:p>
          </p:txBody>
        </p:sp>
        <p:cxnSp>
          <p:nvCxnSpPr>
            <p:cNvPr id="17" name="Straight Arrow Connector 16"/>
            <p:cNvCxnSpPr>
              <a:stCxn id="21" idx="2"/>
            </p:cNvCxnSpPr>
            <p:nvPr/>
          </p:nvCxnSpPr>
          <p:spPr>
            <a:xfrm>
              <a:off x="3465541" y="3694183"/>
              <a:ext cx="5652" cy="372505"/>
            </a:xfrm>
            <a:prstGeom prst="straightConnector1">
              <a:avLst/>
            </a:prstGeom>
            <a:ln>
              <a:solidFill>
                <a:srgbClr val="000000"/>
              </a:solidFill>
              <a:tailEnd type="arrow"/>
            </a:ln>
            <a:effectLst/>
          </p:spPr>
          <p:style>
            <a:lnRef idx="2">
              <a:schemeClr val="dk1"/>
            </a:lnRef>
            <a:fillRef idx="0">
              <a:schemeClr val="dk1"/>
            </a:fillRef>
            <a:effectRef idx="1">
              <a:schemeClr val="dk1"/>
            </a:effectRef>
            <a:fontRef idx="minor">
              <a:schemeClr val="tx1"/>
            </a:fontRef>
          </p:style>
        </p:cxnSp>
        <p:sp>
          <p:nvSpPr>
            <p:cNvPr id="18" name="Oval 17"/>
            <p:cNvSpPr/>
            <p:nvPr/>
          </p:nvSpPr>
          <p:spPr>
            <a:xfrm>
              <a:off x="4272698" y="4054239"/>
              <a:ext cx="578555" cy="564445"/>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lumMod val="95000"/>
                      <a:lumOff val="5000"/>
                    </a:schemeClr>
                  </a:solidFill>
                </a:rPr>
                <a:t>z</a:t>
              </a:r>
              <a:r>
                <a:rPr lang="en-US" sz="1000" baseline="-25000" dirty="0" smtClean="0">
                  <a:solidFill>
                    <a:schemeClr val="tx1">
                      <a:lumMod val="95000"/>
                      <a:lumOff val="5000"/>
                    </a:schemeClr>
                  </a:solidFill>
                </a:rPr>
                <a:t>2</a:t>
              </a:r>
              <a:endParaRPr lang="en-US" sz="1000" baseline="-25000" dirty="0">
                <a:solidFill>
                  <a:schemeClr val="tx1">
                    <a:lumMod val="95000"/>
                    <a:lumOff val="5000"/>
                  </a:schemeClr>
                </a:solidFill>
              </a:endParaRPr>
            </a:p>
          </p:txBody>
        </p:sp>
        <p:cxnSp>
          <p:nvCxnSpPr>
            <p:cNvPr id="19" name="Straight Arrow Connector 18"/>
            <p:cNvCxnSpPr/>
            <p:nvPr/>
          </p:nvCxnSpPr>
          <p:spPr>
            <a:xfrm>
              <a:off x="4557740" y="3702644"/>
              <a:ext cx="4236" cy="351595"/>
            </a:xfrm>
            <a:prstGeom prst="straightConnector1">
              <a:avLst/>
            </a:prstGeom>
            <a:ln>
              <a:solidFill>
                <a:srgbClr val="000000"/>
              </a:solidFill>
              <a:tailEnd type="arrow"/>
            </a:ln>
            <a:effectLst/>
          </p:spPr>
          <p:style>
            <a:lnRef idx="2">
              <a:schemeClr val="dk1"/>
            </a:lnRef>
            <a:fillRef idx="0">
              <a:schemeClr val="dk1"/>
            </a:fillRef>
            <a:effectRef idx="1">
              <a:schemeClr val="dk1"/>
            </a:effectRef>
            <a:fontRef idx="minor">
              <a:schemeClr val="tx1"/>
            </a:fontRef>
          </p:style>
        </p:cxnSp>
        <p:sp>
          <p:nvSpPr>
            <p:cNvPr id="20" name="Oval 19"/>
            <p:cNvSpPr/>
            <p:nvPr/>
          </p:nvSpPr>
          <p:spPr>
            <a:xfrm>
              <a:off x="5364896" y="4066688"/>
              <a:ext cx="578555" cy="564445"/>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lumMod val="95000"/>
                      <a:lumOff val="5000"/>
                    </a:schemeClr>
                  </a:solidFill>
                </a:rPr>
                <a:t>z</a:t>
              </a:r>
              <a:r>
                <a:rPr lang="en-US" sz="1000" baseline="-25000" dirty="0" smtClean="0">
                  <a:solidFill>
                    <a:schemeClr val="tx1">
                      <a:lumMod val="95000"/>
                      <a:lumOff val="5000"/>
                    </a:schemeClr>
                  </a:solidFill>
                </a:rPr>
                <a:t>3</a:t>
              </a:r>
              <a:endParaRPr lang="en-US" sz="1000" baseline="-25000" dirty="0">
                <a:solidFill>
                  <a:schemeClr val="tx1">
                    <a:lumMod val="95000"/>
                    <a:lumOff val="5000"/>
                  </a:schemeClr>
                </a:solidFill>
              </a:endParaRPr>
            </a:p>
          </p:txBody>
        </p:sp>
        <p:cxnSp>
          <p:nvCxnSpPr>
            <p:cNvPr id="21" name="Straight Arrow Connector 20"/>
            <p:cNvCxnSpPr/>
            <p:nvPr/>
          </p:nvCxnSpPr>
          <p:spPr>
            <a:xfrm>
              <a:off x="5645720" y="3719579"/>
              <a:ext cx="8454" cy="347109"/>
            </a:xfrm>
            <a:prstGeom prst="straightConnector1">
              <a:avLst/>
            </a:prstGeom>
            <a:ln>
              <a:solidFill>
                <a:srgbClr val="000000"/>
              </a:solidFill>
              <a:tailEnd type="arrow"/>
            </a:ln>
            <a:effectLst/>
          </p:spPr>
          <p:style>
            <a:lnRef idx="2">
              <a:schemeClr val="dk1"/>
            </a:lnRef>
            <a:fillRef idx="0">
              <a:schemeClr val="dk1"/>
            </a:fillRef>
            <a:effectRef idx="1">
              <a:schemeClr val="dk1"/>
            </a:effectRef>
            <a:fontRef idx="minor">
              <a:schemeClr val="tx1"/>
            </a:fontRef>
          </p:style>
        </p:cxnSp>
        <p:sp>
          <p:nvSpPr>
            <p:cNvPr id="22" name="Oval 21"/>
            <p:cNvSpPr/>
            <p:nvPr/>
          </p:nvSpPr>
          <p:spPr>
            <a:xfrm>
              <a:off x="6434508" y="4054239"/>
              <a:ext cx="578555" cy="564445"/>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lumMod val="95000"/>
                      <a:lumOff val="5000"/>
                    </a:schemeClr>
                  </a:solidFill>
                </a:rPr>
                <a:t>z</a:t>
              </a:r>
              <a:r>
                <a:rPr lang="en-US" sz="1000" baseline="-25000" dirty="0" smtClean="0">
                  <a:solidFill>
                    <a:schemeClr val="tx1">
                      <a:lumMod val="95000"/>
                      <a:lumOff val="5000"/>
                    </a:schemeClr>
                  </a:solidFill>
                </a:rPr>
                <a:t>4</a:t>
              </a:r>
              <a:endParaRPr lang="en-US" sz="1000" baseline="-25000" dirty="0">
                <a:solidFill>
                  <a:schemeClr val="tx1">
                    <a:lumMod val="95000"/>
                    <a:lumOff val="5000"/>
                  </a:schemeClr>
                </a:solidFill>
              </a:endParaRPr>
            </a:p>
          </p:txBody>
        </p:sp>
        <p:cxnSp>
          <p:nvCxnSpPr>
            <p:cNvPr id="23" name="Straight Arrow Connector 22"/>
            <p:cNvCxnSpPr/>
            <p:nvPr/>
          </p:nvCxnSpPr>
          <p:spPr>
            <a:xfrm flipH="1">
              <a:off x="6723786" y="3719579"/>
              <a:ext cx="4288" cy="334660"/>
            </a:xfrm>
            <a:prstGeom prst="straightConnector1">
              <a:avLst/>
            </a:prstGeom>
            <a:ln>
              <a:solidFill>
                <a:srgbClr val="000000"/>
              </a:solidFill>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7725832" y="2370606"/>
              <a:ext cx="747889" cy="708596"/>
            </a:xfrm>
            <a:prstGeom prst="rect">
              <a:avLst/>
            </a:prstGeom>
            <a:noFill/>
          </p:spPr>
          <p:txBody>
            <a:bodyPr wrap="square" rtlCol="0">
              <a:spAutoFit/>
            </a:bodyPr>
            <a:lstStyle/>
            <a:p>
              <a:r>
                <a:rPr lang="en-US" sz="1000" dirty="0" smtClean="0"/>
                <a:t>…</a:t>
              </a:r>
              <a:endParaRPr lang="en-US" sz="1000" dirty="0"/>
            </a:p>
          </p:txBody>
        </p:sp>
        <p:sp>
          <p:nvSpPr>
            <p:cNvPr id="25" name="Oval 24"/>
            <p:cNvSpPr/>
            <p:nvPr/>
          </p:nvSpPr>
          <p:spPr>
            <a:xfrm>
              <a:off x="3148038" y="1723759"/>
              <a:ext cx="609600" cy="84666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1000" dirty="0" smtClean="0">
                  <a:solidFill>
                    <a:srgbClr val="000000"/>
                  </a:solidFill>
                </a:rPr>
                <a:t>W</a:t>
              </a:r>
              <a:r>
                <a:rPr lang="en-US" sz="1000" baseline="30000" dirty="0" smtClean="0">
                  <a:solidFill>
                    <a:srgbClr val="000000"/>
                  </a:solidFill>
                </a:rPr>
                <a:t>(1)</a:t>
              </a:r>
              <a:endParaRPr lang="en-US" sz="1000" baseline="30000" dirty="0">
                <a:solidFill>
                  <a:srgbClr val="000000"/>
                </a:solidFill>
              </a:endParaRPr>
            </a:p>
          </p:txBody>
        </p:sp>
        <p:cxnSp>
          <p:nvCxnSpPr>
            <p:cNvPr id="26" name="Straight Arrow Connector 25"/>
            <p:cNvCxnSpPr/>
            <p:nvPr/>
          </p:nvCxnSpPr>
          <p:spPr>
            <a:xfrm>
              <a:off x="3757638" y="2147092"/>
              <a:ext cx="474134"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a:off x="4858307" y="2164025"/>
              <a:ext cx="474134"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8" name="Oval 27"/>
            <p:cNvSpPr/>
            <p:nvPr/>
          </p:nvSpPr>
          <p:spPr>
            <a:xfrm>
              <a:off x="4231772" y="1723759"/>
              <a:ext cx="609600" cy="84666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1000" dirty="0" smtClean="0">
                  <a:solidFill>
                    <a:srgbClr val="000000"/>
                  </a:solidFill>
                </a:rPr>
                <a:t>W</a:t>
              </a:r>
              <a:r>
                <a:rPr lang="en-US" sz="1000" baseline="30000" dirty="0" smtClean="0">
                  <a:solidFill>
                    <a:srgbClr val="000000"/>
                  </a:solidFill>
                </a:rPr>
                <a:t>(2)</a:t>
              </a:r>
              <a:endParaRPr lang="en-US" sz="1000" baseline="30000" dirty="0">
                <a:solidFill>
                  <a:srgbClr val="000000"/>
                </a:solidFill>
              </a:endParaRPr>
            </a:p>
          </p:txBody>
        </p:sp>
        <p:sp>
          <p:nvSpPr>
            <p:cNvPr id="29" name="Oval 28"/>
            <p:cNvSpPr/>
            <p:nvPr/>
          </p:nvSpPr>
          <p:spPr>
            <a:xfrm>
              <a:off x="5332441" y="1706826"/>
              <a:ext cx="609600" cy="84666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1000" dirty="0" smtClean="0">
                  <a:solidFill>
                    <a:srgbClr val="000000"/>
                  </a:solidFill>
                </a:rPr>
                <a:t>W</a:t>
              </a:r>
              <a:r>
                <a:rPr lang="en-US" sz="1000" baseline="30000" dirty="0" smtClean="0">
                  <a:solidFill>
                    <a:srgbClr val="000000"/>
                  </a:solidFill>
                </a:rPr>
                <a:t>(3)</a:t>
              </a:r>
              <a:endParaRPr lang="en-US" sz="1000" baseline="30000" dirty="0">
                <a:solidFill>
                  <a:srgbClr val="000000"/>
                </a:solidFill>
              </a:endParaRPr>
            </a:p>
          </p:txBody>
        </p:sp>
        <p:sp>
          <p:nvSpPr>
            <p:cNvPr id="30" name="Oval 29"/>
            <p:cNvSpPr/>
            <p:nvPr/>
          </p:nvSpPr>
          <p:spPr>
            <a:xfrm>
              <a:off x="6385132" y="1721660"/>
              <a:ext cx="609600" cy="846666"/>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1000" dirty="0" smtClean="0">
                  <a:solidFill>
                    <a:srgbClr val="000000"/>
                  </a:solidFill>
                </a:rPr>
                <a:t>W</a:t>
              </a:r>
              <a:r>
                <a:rPr lang="en-US" sz="1000" baseline="30000" dirty="0" smtClean="0">
                  <a:solidFill>
                    <a:srgbClr val="000000"/>
                  </a:solidFill>
                </a:rPr>
                <a:t>(4)</a:t>
              </a:r>
              <a:endParaRPr lang="en-US" sz="1000" baseline="30000" dirty="0">
                <a:solidFill>
                  <a:srgbClr val="000000"/>
                </a:solidFill>
              </a:endParaRPr>
            </a:p>
          </p:txBody>
        </p:sp>
        <p:cxnSp>
          <p:nvCxnSpPr>
            <p:cNvPr id="31" name="Straight Arrow Connector 30"/>
            <p:cNvCxnSpPr/>
            <p:nvPr/>
          </p:nvCxnSpPr>
          <p:spPr>
            <a:xfrm>
              <a:off x="5925107" y="2173693"/>
              <a:ext cx="474134"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32" name="Rectangle 31"/>
            <p:cNvSpPr/>
            <p:nvPr/>
          </p:nvSpPr>
          <p:spPr>
            <a:xfrm>
              <a:off x="2995641" y="1527849"/>
              <a:ext cx="939800" cy="216633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3" name="Rectangle 32"/>
            <p:cNvSpPr/>
            <p:nvPr/>
          </p:nvSpPr>
          <p:spPr>
            <a:xfrm>
              <a:off x="4087840" y="1536310"/>
              <a:ext cx="939799" cy="216633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4" name="Rectangle 33"/>
            <p:cNvSpPr/>
            <p:nvPr/>
          </p:nvSpPr>
          <p:spPr>
            <a:xfrm>
              <a:off x="5175820" y="1553245"/>
              <a:ext cx="939799" cy="216633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35" name="Rectangle 34"/>
            <p:cNvSpPr/>
            <p:nvPr/>
          </p:nvSpPr>
          <p:spPr>
            <a:xfrm>
              <a:off x="6258174" y="1553245"/>
              <a:ext cx="939799" cy="216633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cxnSp>
          <p:nvCxnSpPr>
            <p:cNvPr id="36" name="Straight Arrow Connector 35"/>
            <p:cNvCxnSpPr/>
            <p:nvPr/>
          </p:nvCxnSpPr>
          <p:spPr>
            <a:xfrm>
              <a:off x="6994694" y="3117541"/>
              <a:ext cx="51798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a:off x="7013063" y="2147092"/>
              <a:ext cx="474134"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pic>
        <p:nvPicPr>
          <p:cNvPr id="46" name="Picture 45"/>
          <p:cNvPicPr>
            <a:picLocks noChangeAspect="1"/>
          </p:cNvPicPr>
          <p:nvPr/>
        </p:nvPicPr>
        <p:blipFill>
          <a:blip r:embed="rId3"/>
          <a:stretch>
            <a:fillRect/>
          </a:stretch>
        </p:blipFill>
        <p:spPr>
          <a:xfrm>
            <a:off x="0" y="5859840"/>
            <a:ext cx="3968210" cy="577786"/>
          </a:xfrm>
          <a:prstGeom prst="rect">
            <a:avLst/>
          </a:prstGeom>
        </p:spPr>
      </p:pic>
      <p:pic>
        <p:nvPicPr>
          <p:cNvPr id="47" name="Picture 46"/>
          <p:cNvPicPr>
            <a:picLocks noChangeAspect="1"/>
          </p:cNvPicPr>
          <p:nvPr/>
        </p:nvPicPr>
        <p:blipFill rotWithShape="1">
          <a:blip r:embed="rId4"/>
          <a:srcRect r="28564"/>
          <a:stretch/>
        </p:blipFill>
        <p:spPr>
          <a:xfrm>
            <a:off x="4222426" y="4121280"/>
            <a:ext cx="2909874" cy="795347"/>
          </a:xfrm>
          <a:prstGeom prst="rect">
            <a:avLst/>
          </a:prstGeom>
        </p:spPr>
      </p:pic>
      <p:pic>
        <p:nvPicPr>
          <p:cNvPr id="48" name="Picture 47"/>
          <p:cNvPicPr>
            <a:picLocks noChangeAspect="1"/>
          </p:cNvPicPr>
          <p:nvPr/>
        </p:nvPicPr>
        <p:blipFill rotWithShape="1">
          <a:blip r:embed="rId5"/>
          <a:srcRect l="11033" r="26667"/>
          <a:stretch/>
        </p:blipFill>
        <p:spPr>
          <a:xfrm>
            <a:off x="4613177" y="4865338"/>
            <a:ext cx="2519124" cy="935217"/>
          </a:xfrm>
          <a:prstGeom prst="rect">
            <a:avLst/>
          </a:prstGeom>
        </p:spPr>
      </p:pic>
      <p:pic>
        <p:nvPicPr>
          <p:cNvPr id="15" name="Picture 14"/>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32300" y="1406494"/>
            <a:ext cx="1917693" cy="2998297"/>
          </a:xfrm>
          <a:prstGeom prst="rect">
            <a:avLst/>
          </a:prstGeom>
          <a:ln>
            <a:noFill/>
          </a:ln>
        </p:spPr>
      </p:pic>
      <p:sp>
        <p:nvSpPr>
          <p:cNvPr id="42" name="Title 1"/>
          <p:cNvSpPr>
            <a:spLocks noGrp="1"/>
          </p:cNvSpPr>
          <p:nvPr>
            <p:ph type="title"/>
          </p:nvPr>
        </p:nvSpPr>
        <p:spPr>
          <a:xfrm>
            <a:off x="628650" y="365126"/>
            <a:ext cx="7886700" cy="1325563"/>
          </a:xfrm>
        </p:spPr>
        <p:txBody>
          <a:bodyPr>
            <a:normAutofit/>
          </a:bodyPr>
          <a:lstStyle/>
          <a:p>
            <a:pPr algn="ctr"/>
            <a:r>
              <a:rPr lang="en-US" dirty="0" smtClean="0"/>
              <a:t>Inference: integrating out modulation process</a:t>
            </a:r>
            <a:endParaRPr lang="en-US" dirty="0"/>
          </a:p>
        </p:txBody>
      </p:sp>
    </p:spTree>
    <p:extLst>
      <p:ext uri="{BB962C8B-B14F-4D97-AF65-F5344CB8AC3E}">
        <p14:creationId xmlns:p14="http://schemas.microsoft.com/office/powerpoint/2010/main" val="278699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reversible jump MCMC</a:t>
            </a:r>
            <a:endParaRPr lang="en-US" dirty="0"/>
          </a:p>
        </p:txBody>
      </p:sp>
      <p:sp>
        <p:nvSpPr>
          <p:cNvPr id="3" name="Content Placeholder 2"/>
          <p:cNvSpPr>
            <a:spLocks noGrp="1"/>
          </p:cNvSpPr>
          <p:nvPr>
            <p:ph idx="1"/>
          </p:nvPr>
        </p:nvSpPr>
        <p:spPr>
          <a:xfrm>
            <a:off x="4544620" y="3946868"/>
            <a:ext cx="4665245" cy="1830905"/>
          </a:xfrm>
        </p:spPr>
        <p:txBody>
          <a:bodyPr>
            <a:normAutofit/>
          </a:bodyPr>
          <a:lstStyle/>
          <a:p>
            <a:pPr marL="0" indent="0">
              <a:buNone/>
            </a:pPr>
            <a:r>
              <a:rPr lang="en-US" dirty="0" smtClean="0"/>
              <a:t>Random-walk MH moves:</a:t>
            </a:r>
          </a:p>
          <a:p>
            <a:pPr marL="460375" lvl="1" indent="-222250"/>
            <a:r>
              <a:rPr lang="en-US" sz="1800" dirty="0" smtClean="0"/>
              <a:t>Event location, depth, magnitude, time</a:t>
            </a:r>
          </a:p>
          <a:p>
            <a:pPr marL="460375" lvl="1" indent="-222250"/>
            <a:r>
              <a:rPr lang="en-US" sz="1800" dirty="0" smtClean="0"/>
              <a:t>Envelope shape parameters</a:t>
            </a:r>
          </a:p>
          <a:p>
            <a:pPr marL="460375" lvl="1" indent="-222250"/>
            <a:r>
              <a:rPr lang="en-US" sz="1800" dirty="0" smtClean="0"/>
              <a:t>AR noise parameters</a:t>
            </a:r>
          </a:p>
          <a:p>
            <a:pPr marL="460375" lvl="1" indent="-222250"/>
            <a:r>
              <a:rPr lang="en-US" sz="1800" dirty="0" smtClean="0"/>
              <a:t>GP kernel </a:t>
            </a:r>
            <a:r>
              <a:rPr lang="en-US" sz="1800" dirty="0" err="1" smtClean="0"/>
              <a:t>hyperparams</a:t>
            </a:r>
            <a:r>
              <a:rPr lang="en-US" sz="1800" dirty="0" smtClean="0"/>
              <a:t> (during training)</a:t>
            </a:r>
          </a:p>
          <a:p>
            <a:pPr marL="0" indent="0">
              <a:buNone/>
            </a:pPr>
            <a:endParaRPr lang="en-US" sz="1200" dirty="0" smtClean="0"/>
          </a:p>
        </p:txBody>
      </p:sp>
      <p:pic>
        <p:nvPicPr>
          <p:cNvPr id="9" name="Picture 8"/>
          <p:cNvPicPr>
            <a:picLocks noChangeAspect="1"/>
          </p:cNvPicPr>
          <p:nvPr/>
        </p:nvPicPr>
        <p:blipFill>
          <a:blip r:embed="rId3"/>
          <a:stretch>
            <a:fillRect/>
          </a:stretch>
        </p:blipFill>
        <p:spPr>
          <a:xfrm>
            <a:off x="665908" y="2227893"/>
            <a:ext cx="2967745" cy="1434232"/>
          </a:xfrm>
          <a:prstGeom prst="rect">
            <a:avLst/>
          </a:prstGeom>
        </p:spPr>
      </p:pic>
      <p:pic>
        <p:nvPicPr>
          <p:cNvPr id="10" name="Picture 9" descr="correlation_wave_10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07" y="4340601"/>
            <a:ext cx="3510113" cy="961345"/>
          </a:xfrm>
          <a:prstGeom prst="rect">
            <a:avLst/>
          </a:prstGeom>
        </p:spPr>
      </p:pic>
      <p:sp>
        <p:nvSpPr>
          <p:cNvPr id="5" name="TextBox 4"/>
          <p:cNvSpPr txBox="1"/>
          <p:nvPr/>
        </p:nvSpPr>
        <p:spPr>
          <a:xfrm>
            <a:off x="-18288" y="3721831"/>
            <a:ext cx="3234890" cy="369332"/>
          </a:xfrm>
          <a:prstGeom prst="rect">
            <a:avLst/>
          </a:prstGeom>
          <a:noFill/>
        </p:spPr>
        <p:txBody>
          <a:bodyPr wrap="square" rtlCol="0">
            <a:spAutoFit/>
          </a:bodyPr>
          <a:lstStyle/>
          <a:p>
            <a:pPr algn="ctr"/>
            <a:r>
              <a:rPr lang="en-US" dirty="0" smtClean="0"/>
              <a:t>Hough </a:t>
            </a:r>
            <a:r>
              <a:rPr lang="en-US" dirty="0" smtClean="0"/>
              <a:t>transform</a:t>
            </a:r>
            <a:endParaRPr lang="en-US" dirty="0"/>
          </a:p>
        </p:txBody>
      </p:sp>
      <p:sp>
        <p:nvSpPr>
          <p:cNvPr id="12" name="TextBox 11"/>
          <p:cNvSpPr txBox="1"/>
          <p:nvPr/>
        </p:nvSpPr>
        <p:spPr>
          <a:xfrm>
            <a:off x="-257949" y="5431491"/>
            <a:ext cx="4034590" cy="369332"/>
          </a:xfrm>
          <a:prstGeom prst="rect">
            <a:avLst/>
          </a:prstGeom>
          <a:noFill/>
        </p:spPr>
        <p:txBody>
          <a:bodyPr wrap="square" rtlCol="0">
            <a:spAutoFit/>
          </a:bodyPr>
          <a:lstStyle/>
          <a:p>
            <a:pPr algn="ctr"/>
            <a:r>
              <a:rPr lang="en-US" dirty="0" smtClean="0"/>
              <a:t>Waveform </a:t>
            </a:r>
            <a:r>
              <a:rPr lang="en-US" dirty="0" smtClean="0"/>
              <a:t>correlation</a:t>
            </a:r>
            <a:endParaRPr lang="en-US" dirty="0"/>
          </a:p>
        </p:txBody>
      </p:sp>
      <p:sp>
        <p:nvSpPr>
          <p:cNvPr id="15" name="Content Placeholder 2"/>
          <p:cNvSpPr txBox="1">
            <a:spLocks/>
          </p:cNvSpPr>
          <p:nvPr/>
        </p:nvSpPr>
        <p:spPr>
          <a:xfrm>
            <a:off x="4544620" y="1598095"/>
            <a:ext cx="4665245" cy="18309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dirty="0" smtClean="0"/>
              <a:t>Reversible jump moves:</a:t>
            </a:r>
          </a:p>
          <a:p>
            <a:pPr marL="460375" lvl="1" indent="-222250"/>
            <a:r>
              <a:rPr lang="en-US" sz="1800" dirty="0" smtClean="0"/>
              <a:t>Event </a:t>
            </a:r>
            <a:r>
              <a:rPr lang="en-US" sz="1800" dirty="0" smtClean="0"/>
              <a:t>birth and death</a:t>
            </a:r>
            <a:endParaRPr lang="en-US" sz="1800" dirty="0" smtClean="0"/>
          </a:p>
          <a:p>
            <a:pPr marL="460375" lvl="1" indent="-222250"/>
            <a:r>
              <a:rPr lang="en-US" sz="1800" dirty="0" smtClean="0"/>
              <a:t>Event </a:t>
            </a:r>
            <a:r>
              <a:rPr lang="en-US" sz="1800" dirty="0" smtClean="0"/>
              <a:t>split and merge</a:t>
            </a:r>
            <a:endParaRPr lang="en-US" sz="1800" dirty="0" smtClean="0"/>
          </a:p>
          <a:p>
            <a:pPr marL="460375" lvl="1" indent="-222250"/>
            <a:r>
              <a:rPr lang="en-US" sz="1800" dirty="0" smtClean="0"/>
              <a:t>Event </a:t>
            </a:r>
            <a:r>
              <a:rPr lang="en-US" sz="1800" dirty="0" smtClean="0"/>
              <a:t>re-proposal / mode-jumping</a:t>
            </a:r>
            <a:endParaRPr lang="en-US" sz="1800" dirty="0" smtClean="0"/>
          </a:p>
          <a:p>
            <a:pPr marL="460375" lvl="1" indent="-222250"/>
            <a:r>
              <a:rPr lang="en-US" sz="1800" dirty="0" smtClean="0"/>
              <a:t>Phase birth/death</a:t>
            </a:r>
            <a:endParaRPr lang="en-US" sz="1200" dirty="0" smtClean="0"/>
          </a:p>
        </p:txBody>
      </p:sp>
      <p:cxnSp>
        <p:nvCxnSpPr>
          <p:cNvPr id="6" name="Straight Connector 5"/>
          <p:cNvCxnSpPr/>
          <p:nvPr/>
        </p:nvCxnSpPr>
        <p:spPr>
          <a:xfrm>
            <a:off x="4401632" y="1530269"/>
            <a:ext cx="32085" cy="451527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7949" y="1575128"/>
            <a:ext cx="4034590" cy="523220"/>
          </a:xfrm>
          <a:prstGeom prst="rect">
            <a:avLst/>
          </a:prstGeom>
          <a:noFill/>
        </p:spPr>
        <p:txBody>
          <a:bodyPr wrap="square" rtlCol="0">
            <a:spAutoFit/>
          </a:bodyPr>
          <a:lstStyle/>
          <a:p>
            <a:pPr algn="ctr"/>
            <a:r>
              <a:rPr lang="en-US" sz="2800" dirty="0" smtClean="0"/>
              <a:t>Birth proposals:</a:t>
            </a:r>
            <a:endParaRPr lang="en-US" sz="2800" dirty="0"/>
          </a:p>
        </p:txBody>
      </p:sp>
    </p:spTree>
    <p:extLst>
      <p:ext uri="{BB962C8B-B14F-4D97-AF65-F5344CB8AC3E}">
        <p14:creationId xmlns:p14="http://schemas.microsoft.com/office/powerpoint/2010/main" val="35769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the Western US</a:t>
            </a:r>
            <a:endParaRPr lang="en-US" dirty="0"/>
          </a:p>
        </p:txBody>
      </p:sp>
      <p:sp>
        <p:nvSpPr>
          <p:cNvPr id="3" name="Content Placeholder 2"/>
          <p:cNvSpPr>
            <a:spLocks noGrp="1"/>
          </p:cNvSpPr>
          <p:nvPr>
            <p:ph idx="1"/>
          </p:nvPr>
        </p:nvSpPr>
        <p:spPr/>
        <p:txBody>
          <a:bodyPr>
            <a:normAutofit/>
          </a:bodyPr>
          <a:lstStyle/>
          <a:p>
            <a:r>
              <a:rPr lang="en-US" dirty="0" smtClean="0"/>
              <a:t>Two-week period following Feb 2008 event at </a:t>
            </a:r>
            <a:r>
              <a:rPr lang="en-US" b="1" dirty="0" smtClean="0">
                <a:solidFill>
                  <a:schemeClr val="accent2">
                    <a:lumMod val="50000"/>
                  </a:schemeClr>
                </a:solidFill>
              </a:rPr>
              <a:t>Wells, NV </a:t>
            </a:r>
            <a:r>
              <a:rPr lang="en-US" dirty="0" smtClean="0"/>
              <a:t>(6.0).</a:t>
            </a:r>
          </a:p>
          <a:p>
            <a:r>
              <a:rPr lang="en-US" dirty="0" smtClean="0"/>
              <a:t>Compare </a:t>
            </a:r>
            <a:r>
              <a:rPr lang="en-US" dirty="0" smtClean="0"/>
              <a:t>IMS-based </a:t>
            </a:r>
            <a:r>
              <a:rPr lang="en-US" dirty="0" smtClean="0"/>
              <a:t>systems:</a:t>
            </a:r>
            <a:endParaRPr lang="en-US" dirty="0" smtClean="0"/>
          </a:p>
          <a:p>
            <a:pPr lvl="1"/>
            <a:r>
              <a:rPr lang="en-US" dirty="0" smtClean="0"/>
              <a:t>Global Association / SEL3</a:t>
            </a:r>
          </a:p>
          <a:p>
            <a:pPr lvl="1"/>
            <a:r>
              <a:rPr lang="en-US" dirty="0" smtClean="0"/>
              <a:t>LEB (human analysts) </a:t>
            </a:r>
          </a:p>
          <a:p>
            <a:pPr lvl="1"/>
            <a:r>
              <a:rPr lang="en-US" dirty="0" smtClean="0"/>
              <a:t>NETVISA (detection-based Bayesian)</a:t>
            </a:r>
          </a:p>
          <a:p>
            <a:pPr lvl="1"/>
            <a:r>
              <a:rPr lang="en-US" dirty="0" smtClean="0"/>
              <a:t>SIGVISA (this work, signal-based Bayesian</a:t>
            </a:r>
            <a:r>
              <a:rPr lang="en-US" dirty="0" smtClean="0"/>
              <a:t>)</a:t>
            </a:r>
          </a:p>
          <a:p>
            <a:r>
              <a:rPr lang="en-US" dirty="0"/>
              <a:t>Reference bulletin: </a:t>
            </a:r>
            <a:r>
              <a:rPr lang="en-US" b="1" dirty="0">
                <a:solidFill>
                  <a:schemeClr val="accent1">
                    <a:lumMod val="50000"/>
                  </a:schemeClr>
                </a:solidFill>
              </a:rPr>
              <a:t>ISC regional catalog</a:t>
            </a:r>
            <a:r>
              <a:rPr lang="en-US" dirty="0"/>
              <a:t>, with Wells aftershocks from US Array.</a:t>
            </a:r>
          </a:p>
          <a:p>
            <a:endParaRPr lang="en-US" dirty="0" smtClean="0"/>
          </a:p>
          <a:p>
            <a:pPr lvl="1"/>
            <a:endParaRPr lang="en-US" dirty="0"/>
          </a:p>
        </p:txBody>
      </p:sp>
    </p:spTree>
    <p:extLst>
      <p:ext uri="{BB962C8B-B14F-4D97-AF65-F5344CB8AC3E}">
        <p14:creationId xmlns:p14="http://schemas.microsoft.com/office/powerpoint/2010/main" val="984002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260"/>
            <a:ext cx="8229600" cy="1143000"/>
          </a:xfrm>
        </p:spPr>
        <p:txBody>
          <a:bodyPr>
            <a:normAutofit fontScale="90000"/>
          </a:bodyPr>
          <a:lstStyle/>
          <a:p>
            <a:r>
              <a:rPr lang="en-US" dirty="0" smtClean="0"/>
              <a:t>Historical data (one year, 1025 events)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21735"/>
            <a:ext cx="7716253" cy="5736265"/>
          </a:xfrm>
          <a:prstGeom prst="rect">
            <a:avLst/>
          </a:prstGeom>
        </p:spPr>
      </p:pic>
    </p:spTree>
    <p:extLst>
      <p:ext uri="{BB962C8B-B14F-4D97-AF65-F5344CB8AC3E}">
        <p14:creationId xmlns:p14="http://schemas.microsoft.com/office/powerpoint/2010/main" val="3631747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smtClean="0"/>
              <a:t>Match events to ISC reference bulletin (≤ 50s, </a:t>
            </a:r>
            <a:r>
              <a:rPr lang="en-US" dirty="0"/>
              <a:t>≤ </a:t>
            </a:r>
            <a:r>
              <a:rPr lang="en-US" dirty="0" smtClean="0"/>
              <a:t>2° discrepancy)</a:t>
            </a:r>
          </a:p>
          <a:p>
            <a:r>
              <a:rPr lang="en-US" b="1" dirty="0" smtClean="0"/>
              <a:t>Precision</a:t>
            </a:r>
            <a:r>
              <a:rPr lang="en-US" dirty="0" smtClean="0"/>
              <a:t>: of inferred events, % in reference bulletin.</a:t>
            </a:r>
          </a:p>
          <a:p>
            <a:r>
              <a:rPr lang="en-US" b="1" dirty="0" smtClean="0"/>
              <a:t>Recall</a:t>
            </a:r>
            <a:r>
              <a:rPr lang="en-US" dirty="0" smtClean="0"/>
              <a:t>: of reference events, % that were inferred.</a:t>
            </a:r>
          </a:p>
          <a:p>
            <a:r>
              <a:rPr lang="en-US" b="1" dirty="0" smtClean="0"/>
              <a:t>Location error</a:t>
            </a:r>
            <a:r>
              <a:rPr lang="en-US" dirty="0" smtClean="0"/>
              <a:t>: distance (km) from inferred to reference locations. </a:t>
            </a:r>
            <a:endParaRPr lang="en-US" b="1" dirty="0"/>
          </a:p>
        </p:txBody>
      </p:sp>
    </p:spTree>
    <p:extLst>
      <p:ext uri="{BB962C8B-B14F-4D97-AF65-F5344CB8AC3E}">
        <p14:creationId xmlns:p14="http://schemas.microsoft.com/office/powerpoint/2010/main" val="8124225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176"/>
            <a:ext cx="8229600" cy="1143000"/>
          </a:xfrm>
        </p:spPr>
        <p:txBody>
          <a:bodyPr/>
          <a:lstStyle/>
          <a:p>
            <a:r>
              <a:rPr lang="en-US" dirty="0" smtClean="0"/>
              <a:t>Precision / Recall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921"/>
            <a:ext cx="9144000" cy="5628190"/>
          </a:xfrm>
          <a:prstGeom prst="rect">
            <a:avLst/>
          </a:prstGeom>
        </p:spPr>
      </p:pic>
      <p:sp>
        <p:nvSpPr>
          <p:cNvPr id="5" name="5-Point Star 4"/>
          <p:cNvSpPr/>
          <p:nvPr/>
        </p:nvSpPr>
        <p:spPr>
          <a:xfrm>
            <a:off x="1812325" y="1392195"/>
            <a:ext cx="247135" cy="263610"/>
          </a:xfrm>
          <a:prstGeom prst="star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117124" y="1375720"/>
            <a:ext cx="1268627" cy="369332"/>
          </a:xfrm>
          <a:prstGeom prst="rect">
            <a:avLst/>
          </a:prstGeom>
          <a:solidFill>
            <a:schemeClr val="bg1"/>
          </a:solidFill>
        </p:spPr>
        <p:txBody>
          <a:bodyPr wrap="square" rtlCol="0">
            <a:spAutoFit/>
          </a:bodyPr>
          <a:lstStyle/>
          <a:p>
            <a:r>
              <a:rPr lang="en-US" dirty="0" err="1" smtClean="0"/>
              <a:t>Sigvisa</a:t>
            </a:r>
            <a:r>
              <a:rPr lang="en-US" dirty="0" smtClean="0"/>
              <a:t> (all)</a:t>
            </a:r>
            <a:endParaRPr lang="en-US" dirty="0"/>
          </a:p>
        </p:txBody>
      </p:sp>
      <p:sp>
        <p:nvSpPr>
          <p:cNvPr id="7" name="5-Point Star 6"/>
          <p:cNvSpPr/>
          <p:nvPr/>
        </p:nvSpPr>
        <p:spPr>
          <a:xfrm>
            <a:off x="4757353" y="3348681"/>
            <a:ext cx="247135" cy="263610"/>
          </a:xfrm>
          <a:prstGeom prst="star5">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070390" y="3150970"/>
            <a:ext cx="1462217" cy="369332"/>
          </a:xfrm>
          <a:prstGeom prst="rect">
            <a:avLst/>
          </a:prstGeom>
          <a:solidFill>
            <a:schemeClr val="bg1"/>
          </a:solidFill>
        </p:spPr>
        <p:txBody>
          <a:bodyPr wrap="square" rtlCol="0">
            <a:spAutoFit/>
          </a:bodyPr>
          <a:lstStyle/>
          <a:p>
            <a:r>
              <a:rPr lang="en-US" dirty="0" err="1" smtClean="0"/>
              <a:t>Sigvisa</a:t>
            </a:r>
            <a:r>
              <a:rPr lang="en-US" dirty="0" smtClean="0"/>
              <a:t> (top)</a:t>
            </a:r>
            <a:endParaRPr lang="en-US" dirty="0"/>
          </a:p>
        </p:txBody>
      </p:sp>
    </p:spTree>
    <p:extLst>
      <p:ext uri="{BB962C8B-B14F-4D97-AF65-F5344CB8AC3E}">
        <p14:creationId xmlns:p14="http://schemas.microsoft.com/office/powerpoint/2010/main" val="5138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05"/>
            <a:ext cx="8229600" cy="1143000"/>
          </a:xfrm>
        </p:spPr>
        <p:txBody>
          <a:bodyPr/>
          <a:lstStyle/>
          <a:p>
            <a:r>
              <a:rPr lang="en-US" dirty="0" smtClean="0"/>
              <a:t>Recall by magnitude range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939800"/>
            <a:ext cx="8470900" cy="5918200"/>
          </a:xfrm>
          <a:prstGeom prst="rect">
            <a:avLst/>
          </a:prstGeom>
        </p:spPr>
      </p:pic>
    </p:spTree>
    <p:extLst>
      <p:ext uri="{BB962C8B-B14F-4D97-AF65-F5344CB8AC3E}">
        <p14:creationId xmlns:p14="http://schemas.microsoft.com/office/powerpoint/2010/main" val="5848415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4706"/>
            <a:ext cx="7886700" cy="1325563"/>
          </a:xfrm>
        </p:spPr>
        <p:txBody>
          <a:bodyPr/>
          <a:lstStyle/>
          <a:p>
            <a:r>
              <a:rPr lang="en-US" dirty="0" smtClean="0"/>
              <a:t>NETVISA (139 events)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 y="1171743"/>
            <a:ext cx="9143999" cy="5744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26" y="3200400"/>
            <a:ext cx="4864608" cy="3660113"/>
          </a:xfrm>
          <a:prstGeom prst="rect">
            <a:avLst/>
          </a:prstGeom>
        </p:spPr>
      </p:pic>
      <p:sp>
        <p:nvSpPr>
          <p:cNvPr id="6" name="Rectangle 5"/>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2118960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4706"/>
            <a:ext cx="7886700" cy="1325563"/>
          </a:xfrm>
        </p:spPr>
        <p:txBody>
          <a:bodyPr/>
          <a:lstStyle/>
          <a:p>
            <a:r>
              <a:rPr lang="en-US" dirty="0" smtClean="0"/>
              <a:t>SIGVISA top events (393)</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 y="1171743"/>
            <a:ext cx="9143999" cy="5744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26" y="3200400"/>
            <a:ext cx="4864608" cy="3660113"/>
          </a:xfrm>
          <a:prstGeom prst="rect">
            <a:avLst/>
          </a:prstGeom>
        </p:spPr>
      </p:pic>
      <p:sp>
        <p:nvSpPr>
          <p:cNvPr id="6" name="Rectangle 5"/>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1313826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66"/>
            <a:ext cx="8229600" cy="1143000"/>
          </a:xfrm>
        </p:spPr>
        <p:txBody>
          <a:bodyPr/>
          <a:lstStyle/>
          <a:p>
            <a:r>
              <a:rPr lang="en-US" dirty="0" smtClean="0"/>
              <a:t>Distribution of location errors (km)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4" y="1326147"/>
            <a:ext cx="8163572" cy="5138822"/>
          </a:xfrm>
          <a:prstGeom prst="rect">
            <a:avLst/>
          </a:prstGeom>
        </p:spPr>
      </p:pic>
    </p:spTree>
    <p:extLst>
      <p:ext uri="{BB962C8B-B14F-4D97-AF65-F5344CB8AC3E}">
        <p14:creationId xmlns:p14="http://schemas.microsoft.com/office/powerpoint/2010/main" val="1050538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365126"/>
            <a:ext cx="7886700" cy="1325563"/>
          </a:xfrm>
        </p:spPr>
        <p:txBody>
          <a:bodyPr>
            <a:normAutofit/>
          </a:bodyPr>
          <a:lstStyle/>
          <a:p>
            <a:r>
              <a:rPr lang="en-US" sz="3200" b="1" dirty="0" smtClean="0"/>
              <a:t>Comprehensive Test Ban Treaty (CTBT)</a:t>
            </a:r>
            <a:endParaRPr lang="en-US" sz="3200" b="1" dirty="0"/>
          </a:p>
        </p:txBody>
      </p:sp>
      <p:sp>
        <p:nvSpPr>
          <p:cNvPr id="2" name="TextBox 1"/>
          <p:cNvSpPr txBox="1"/>
          <p:nvPr/>
        </p:nvSpPr>
        <p:spPr>
          <a:xfrm>
            <a:off x="528066" y="1759172"/>
            <a:ext cx="4653534" cy="3739485"/>
          </a:xfrm>
          <a:prstGeom prst="rect">
            <a:avLst/>
          </a:prstGeom>
          <a:noFill/>
        </p:spPr>
        <p:txBody>
          <a:bodyPr wrap="square" rtlCol="0">
            <a:spAutoFit/>
          </a:bodyPr>
          <a:lstStyle/>
          <a:p>
            <a:pPr marL="461963" indent="-444500">
              <a:spcBef>
                <a:spcPts val="600"/>
              </a:spcBef>
              <a:buFont typeface="Arial" charset="0"/>
              <a:buChar char="•"/>
            </a:pPr>
            <a:r>
              <a:rPr lang="en-US" sz="2800" dirty="0"/>
              <a:t>B</a:t>
            </a:r>
            <a:r>
              <a:rPr lang="en-US" sz="2800" dirty="0" smtClean="0"/>
              <a:t>ans </a:t>
            </a:r>
            <a:r>
              <a:rPr lang="en-US" sz="2800" dirty="0" smtClean="0"/>
              <a:t>all testing of nuclear weapons</a:t>
            </a:r>
          </a:p>
          <a:p>
            <a:pPr marL="461963" indent="-444500">
              <a:spcBef>
                <a:spcPts val="600"/>
              </a:spcBef>
              <a:buFont typeface="Arial" charset="0"/>
              <a:buChar char="•"/>
            </a:pPr>
            <a:r>
              <a:rPr lang="en-US" sz="2800" dirty="0"/>
              <a:t>110 seismic stations in IMS (International Monitoring System</a:t>
            </a:r>
            <a:r>
              <a:rPr lang="en-US" sz="2800" dirty="0" smtClean="0"/>
              <a:t>)</a:t>
            </a:r>
            <a:endParaRPr lang="en-US" sz="2800" dirty="0" smtClean="0"/>
          </a:p>
          <a:p>
            <a:pPr marL="461963" indent="-444500">
              <a:spcBef>
                <a:spcPts val="600"/>
              </a:spcBef>
              <a:buFont typeface="Arial" charset="0"/>
              <a:buChar char="•"/>
            </a:pPr>
            <a:r>
              <a:rPr lang="en-US" sz="2800" dirty="0" smtClean="0"/>
              <a:t>Allows outside inspection of 1000km</a:t>
            </a:r>
            <a:r>
              <a:rPr lang="en-US" sz="2800" baseline="30000" dirty="0" smtClean="0"/>
              <a:t>2</a:t>
            </a:r>
          </a:p>
          <a:p>
            <a:pPr marL="457200" indent="-457200">
              <a:spcBef>
                <a:spcPts val="600"/>
              </a:spcBef>
              <a:buFont typeface="Arial" charset="0"/>
              <a:buChar char="•"/>
            </a:pPr>
            <a:endParaRPr lang="en-US" sz="2600" dirty="0" smtClean="0"/>
          </a:p>
        </p:txBody>
      </p:sp>
      <p:pic>
        <p:nvPicPr>
          <p:cNvPr id="6" name="Picture 292" descr="ims.png"/>
          <p:cNvPicPr>
            <a:picLocks noChangeAspect="1"/>
          </p:cNvPicPr>
          <p:nvPr/>
        </p:nvPicPr>
        <p:blipFill>
          <a:blip r:embed="rId3" cstate="print"/>
          <a:srcRect/>
          <a:stretch>
            <a:fillRect/>
          </a:stretch>
        </p:blipFill>
        <p:spPr bwMode="auto">
          <a:xfrm>
            <a:off x="5181600" y="1703243"/>
            <a:ext cx="3962400" cy="2146019"/>
          </a:xfrm>
          <a:prstGeom prst="rect">
            <a:avLst/>
          </a:prstGeom>
          <a:noFill/>
          <a:ln w="9525">
            <a:noFill/>
            <a:miter lim="800000"/>
            <a:headEnd/>
            <a:tailEnd/>
          </a:ln>
        </p:spPr>
      </p:pic>
      <p:sp>
        <p:nvSpPr>
          <p:cNvPr id="7" name="TextBox 6"/>
          <p:cNvSpPr txBox="1"/>
          <p:nvPr/>
        </p:nvSpPr>
        <p:spPr>
          <a:xfrm>
            <a:off x="6970897" y="3861816"/>
            <a:ext cx="1813317" cy="646331"/>
          </a:xfrm>
          <a:prstGeom prst="rect">
            <a:avLst/>
          </a:prstGeom>
          <a:noFill/>
        </p:spPr>
        <p:txBody>
          <a:bodyPr wrap="none" rtlCol="0">
            <a:spAutoFit/>
          </a:bodyPr>
          <a:lstStyle/>
          <a:p>
            <a:r>
              <a:rPr lang="en-US" dirty="0" smtClean="0">
                <a:solidFill>
                  <a:srgbClr val="00B0F0"/>
                </a:solidFill>
              </a:rPr>
              <a:t>seismic stations</a:t>
            </a:r>
          </a:p>
          <a:p>
            <a:r>
              <a:rPr lang="en-US" dirty="0" smtClean="0">
                <a:solidFill>
                  <a:srgbClr val="FF0000"/>
                </a:solidFill>
              </a:rPr>
              <a:t>other stations</a:t>
            </a:r>
          </a:p>
        </p:txBody>
      </p:sp>
      <p:sp>
        <p:nvSpPr>
          <p:cNvPr id="8" name="TextBox 7"/>
          <p:cNvSpPr txBox="1"/>
          <p:nvPr/>
        </p:nvSpPr>
        <p:spPr>
          <a:xfrm>
            <a:off x="528066" y="4928616"/>
            <a:ext cx="7214616" cy="1661993"/>
          </a:xfrm>
          <a:prstGeom prst="rect">
            <a:avLst/>
          </a:prstGeom>
          <a:noFill/>
        </p:spPr>
        <p:txBody>
          <a:bodyPr wrap="square" rtlCol="0">
            <a:spAutoFit/>
          </a:bodyPr>
          <a:lstStyle/>
          <a:p>
            <a:pPr marL="461963" indent="-444500">
              <a:spcBef>
                <a:spcPts val="600"/>
              </a:spcBef>
              <a:buFont typeface="Arial" charset="0"/>
              <a:buChar char="•"/>
            </a:pPr>
            <a:r>
              <a:rPr lang="en-US" sz="2800" dirty="0"/>
              <a:t>Need 9 more ratifications including US, China</a:t>
            </a:r>
          </a:p>
          <a:p>
            <a:pPr marL="461963" indent="-444500">
              <a:buFont typeface="Arial" charset="0"/>
              <a:buChar char="•"/>
            </a:pPr>
            <a:r>
              <a:rPr lang="en-US" sz="2800" dirty="0"/>
              <a:t>US Senate refused to ratify in 1999</a:t>
            </a:r>
          </a:p>
          <a:p>
            <a:pPr marL="461963" lvl="1" indent="-444500"/>
            <a:r>
              <a:rPr lang="en-US" sz="2800" dirty="0"/>
              <a:t> 		“too hard to monitor”</a:t>
            </a:r>
          </a:p>
          <a:p>
            <a:endParaRPr lang="en-US" dirty="0"/>
          </a:p>
        </p:txBody>
      </p:sp>
    </p:spTree>
    <p:extLst>
      <p:ext uri="{BB962C8B-B14F-4D97-AF65-F5344CB8AC3E}">
        <p14:creationId xmlns:p14="http://schemas.microsoft.com/office/powerpoint/2010/main" val="3179358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28"/>
            <a:ext cx="8229600" cy="1143000"/>
          </a:xfrm>
        </p:spPr>
        <p:txBody>
          <a:bodyPr/>
          <a:lstStyle/>
          <a:p>
            <a:r>
              <a:rPr lang="en-US" dirty="0" smtClean="0"/>
              <a:t>Better than reference bulletin?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9309"/>
            <a:ext cx="9144000"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2717"/>
            <a:ext cx="9144000" cy="2286000"/>
          </a:xfrm>
          <a:prstGeom prst="rect">
            <a:avLst/>
          </a:prstGeom>
        </p:spPr>
      </p:pic>
      <p:sp>
        <p:nvSpPr>
          <p:cNvPr id="6" name="TextBox 5"/>
          <p:cNvSpPr txBox="1"/>
          <p:nvPr/>
        </p:nvSpPr>
        <p:spPr>
          <a:xfrm>
            <a:off x="705853" y="3545309"/>
            <a:ext cx="8149389" cy="369332"/>
          </a:xfrm>
          <a:prstGeom prst="rect">
            <a:avLst/>
          </a:prstGeom>
          <a:noFill/>
        </p:spPr>
        <p:txBody>
          <a:bodyPr wrap="square" rtlCol="0">
            <a:spAutoFit/>
          </a:bodyPr>
          <a:lstStyle/>
          <a:p>
            <a:r>
              <a:rPr lang="en-US" dirty="0" smtClean="0"/>
              <a:t>Likely mining explosion at Black Thunder Mine (</a:t>
            </a:r>
            <a:r>
              <a:rPr lang="nb-NO" dirty="0" smtClean="0"/>
              <a:t>105.21</a:t>
            </a:r>
            <a:r>
              <a:rPr lang="en-US" dirty="0" smtClean="0"/>
              <a:t>°</a:t>
            </a:r>
            <a:r>
              <a:rPr lang="nb-NO" dirty="0" smtClean="0"/>
              <a:t> </a:t>
            </a:r>
            <a:r>
              <a:rPr lang="nb-NO" dirty="0"/>
              <a:t>W, </a:t>
            </a:r>
            <a:r>
              <a:rPr lang="nb-NO" dirty="0" smtClean="0"/>
              <a:t>43.75</a:t>
            </a:r>
            <a:r>
              <a:rPr lang="en-US" dirty="0" smtClean="0"/>
              <a:t>°</a:t>
            </a:r>
            <a:r>
              <a:rPr lang="nb-NO" dirty="0" smtClean="0"/>
              <a:t> N,</a:t>
            </a:r>
            <a:r>
              <a:rPr lang="nb-NO" baseline="30000" dirty="0" smtClean="0"/>
              <a:t>  </a:t>
            </a:r>
            <a:r>
              <a:rPr lang="en-US" dirty="0" err="1" smtClean="0"/>
              <a:t>mb</a:t>
            </a:r>
            <a:r>
              <a:rPr lang="en-US" dirty="0" smtClean="0"/>
              <a:t> 2.6, PDAR)</a:t>
            </a:r>
            <a:endParaRPr lang="en-US" dirty="0"/>
          </a:p>
        </p:txBody>
      </p:sp>
      <p:sp>
        <p:nvSpPr>
          <p:cNvPr id="7" name="TextBox 6"/>
          <p:cNvSpPr txBox="1"/>
          <p:nvPr/>
        </p:nvSpPr>
        <p:spPr>
          <a:xfrm>
            <a:off x="1058781" y="6368717"/>
            <a:ext cx="8438146" cy="369332"/>
          </a:xfrm>
          <a:prstGeom prst="rect">
            <a:avLst/>
          </a:prstGeom>
          <a:noFill/>
        </p:spPr>
        <p:txBody>
          <a:bodyPr wrap="square" rtlCol="0">
            <a:spAutoFit/>
          </a:bodyPr>
          <a:lstStyle/>
          <a:p>
            <a:r>
              <a:rPr lang="en-US" dirty="0"/>
              <a:t>Event near Cloverdale</a:t>
            </a:r>
            <a:r>
              <a:rPr lang="en-US"/>
              <a:t>, </a:t>
            </a:r>
            <a:r>
              <a:rPr lang="en-US" smtClean="0"/>
              <a:t>CA</a:t>
            </a:r>
            <a:r>
              <a:rPr lang="en-US" baseline="30000" smtClean="0"/>
              <a:t> </a:t>
            </a:r>
            <a:r>
              <a:rPr lang="en-US" dirty="0" smtClean="0"/>
              <a:t>(</a:t>
            </a:r>
            <a:r>
              <a:rPr lang="nb-NO" dirty="0" smtClean="0"/>
              <a:t>122.79</a:t>
            </a:r>
            <a:r>
              <a:rPr lang="en-US" dirty="0" smtClean="0"/>
              <a:t>°</a:t>
            </a:r>
            <a:r>
              <a:rPr lang="nb-NO" dirty="0" smtClean="0"/>
              <a:t> </a:t>
            </a:r>
            <a:r>
              <a:rPr lang="nb-NO" dirty="0"/>
              <a:t>W, </a:t>
            </a:r>
            <a:r>
              <a:rPr lang="nb-NO" dirty="0" smtClean="0"/>
              <a:t>38.80</a:t>
            </a:r>
            <a:r>
              <a:rPr lang="en-US" dirty="0" smtClean="0"/>
              <a:t>°</a:t>
            </a:r>
            <a:r>
              <a:rPr lang="nb-NO" dirty="0" smtClean="0"/>
              <a:t> N, </a:t>
            </a:r>
            <a:r>
              <a:rPr lang="en-US" dirty="0" err="1" smtClean="0"/>
              <a:t>mb</a:t>
            </a:r>
            <a:r>
              <a:rPr lang="en-US" dirty="0" smtClean="0"/>
              <a:t> 2.6, NVAR)</a:t>
            </a:r>
            <a:endParaRPr lang="en-US" dirty="0"/>
          </a:p>
        </p:txBody>
      </p:sp>
    </p:spTree>
    <p:extLst>
      <p:ext uri="{BB962C8B-B14F-4D97-AF65-F5344CB8AC3E}">
        <p14:creationId xmlns:p14="http://schemas.microsoft.com/office/powerpoint/2010/main" val="19414571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a:t>
            </a:r>
            <a:r>
              <a:rPr lang="en-US" dirty="0" smtClean="0"/>
              <a:t> events</a:t>
            </a:r>
            <a:endParaRPr lang="en-US" i="1" dirty="0"/>
          </a:p>
        </p:txBody>
      </p:sp>
      <p:sp>
        <p:nvSpPr>
          <p:cNvPr id="3" name="Content Placeholder 2"/>
          <p:cNvSpPr>
            <a:spLocks noGrp="1"/>
          </p:cNvSpPr>
          <p:nvPr>
            <p:ph idx="1"/>
          </p:nvPr>
        </p:nvSpPr>
        <p:spPr/>
        <p:txBody>
          <a:bodyPr/>
          <a:lstStyle/>
          <a:p>
            <a:r>
              <a:rPr lang="en-US" dirty="0" smtClean="0"/>
              <a:t>Monitoring requires detection capability even with no known prior seismicity.</a:t>
            </a:r>
          </a:p>
          <a:p>
            <a:r>
              <a:rPr lang="en-US" dirty="0"/>
              <a:t>D</a:t>
            </a:r>
            <a:r>
              <a:rPr lang="en-US" dirty="0" smtClean="0"/>
              <a:t>efine </a:t>
            </a:r>
            <a:r>
              <a:rPr lang="en-US" i="1" dirty="0" smtClean="0"/>
              <a:t>de novo </a:t>
            </a:r>
            <a:r>
              <a:rPr lang="en-US" dirty="0" smtClean="0"/>
              <a:t>as ≥ 50km from recorded historical event.</a:t>
            </a:r>
          </a:p>
          <a:p>
            <a:r>
              <a:rPr lang="en-US" dirty="0" smtClean="0"/>
              <a:t>ISC bulletin contains </a:t>
            </a:r>
            <a:r>
              <a:rPr lang="en-US" b="1" dirty="0" smtClean="0">
                <a:solidFill>
                  <a:schemeClr val="accent4">
                    <a:lumMod val="50000"/>
                  </a:schemeClr>
                </a:solidFill>
              </a:rPr>
              <a:t>24 such events </a:t>
            </a:r>
            <a:r>
              <a:rPr lang="en-US" dirty="0" smtClean="0"/>
              <a:t>between January and March 2008. </a:t>
            </a:r>
            <a:endParaRPr lang="en-US" dirty="0"/>
          </a:p>
        </p:txBody>
      </p:sp>
    </p:spTree>
    <p:extLst>
      <p:ext uri="{BB962C8B-B14F-4D97-AF65-F5344CB8AC3E}">
        <p14:creationId xmlns:p14="http://schemas.microsoft.com/office/powerpoint/2010/main" val="12039219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smtClean="0"/>
              <a:t>recall (# detected / 24)</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690689"/>
            <a:ext cx="7555833" cy="4823522"/>
          </a:xfrm>
          <a:prstGeom prst="rect">
            <a:avLst/>
          </a:prstGeom>
        </p:spPr>
      </p:pic>
    </p:spTree>
    <p:extLst>
      <p:ext uri="{BB962C8B-B14F-4D97-AF65-F5344CB8AC3E}">
        <p14:creationId xmlns:p14="http://schemas.microsoft.com/office/powerpoint/2010/main" val="8556509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a:t>
            </a:r>
            <a:r>
              <a:rPr lang="en-US" dirty="0" smtClean="0"/>
              <a:t> missed by SEL3/LEB</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73051"/>
            <a:ext cx="9144000" cy="15761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697"/>
            <a:ext cx="9144000" cy="157613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40506"/>
            <a:ext cx="9144000" cy="1475873"/>
          </a:xfrm>
          <a:prstGeom prst="rect">
            <a:avLst/>
          </a:prstGeom>
        </p:spPr>
      </p:pic>
      <p:sp>
        <p:nvSpPr>
          <p:cNvPr id="7" name="TextBox 6"/>
          <p:cNvSpPr txBox="1"/>
          <p:nvPr/>
        </p:nvSpPr>
        <p:spPr>
          <a:xfrm>
            <a:off x="3657602" y="2871541"/>
            <a:ext cx="2181726" cy="369332"/>
          </a:xfrm>
          <a:prstGeom prst="rect">
            <a:avLst/>
          </a:prstGeom>
          <a:solidFill>
            <a:schemeClr val="bg1"/>
          </a:solidFill>
        </p:spPr>
        <p:txBody>
          <a:bodyPr wrap="square" tIns="0" bIns="0" rtlCol="0">
            <a:spAutoFit/>
          </a:bodyPr>
          <a:lstStyle/>
          <a:p>
            <a:r>
              <a:rPr lang="en-US" sz="2400" baseline="30000" dirty="0"/>
              <a:t>NVAR (distance 183km)</a:t>
            </a:r>
            <a:endParaRPr lang="en-US" sz="2400" dirty="0"/>
          </a:p>
        </p:txBody>
      </p:sp>
      <p:sp>
        <p:nvSpPr>
          <p:cNvPr id="8" name="TextBox 7"/>
          <p:cNvSpPr txBox="1"/>
          <p:nvPr/>
        </p:nvSpPr>
        <p:spPr>
          <a:xfrm>
            <a:off x="3657602" y="4611923"/>
            <a:ext cx="2181726" cy="369332"/>
          </a:xfrm>
          <a:prstGeom prst="rect">
            <a:avLst/>
          </a:prstGeom>
          <a:solidFill>
            <a:schemeClr val="bg1"/>
          </a:solidFill>
        </p:spPr>
        <p:txBody>
          <a:bodyPr wrap="square" tIns="0" bIns="0" rtlCol="0">
            <a:spAutoFit/>
          </a:bodyPr>
          <a:lstStyle/>
          <a:p>
            <a:r>
              <a:rPr lang="en-US" sz="2400" baseline="30000" dirty="0" smtClean="0"/>
              <a:t>YBH (distance 342km)</a:t>
            </a:r>
            <a:endParaRPr lang="en-US" sz="2400" dirty="0"/>
          </a:p>
        </p:txBody>
      </p:sp>
      <p:sp>
        <p:nvSpPr>
          <p:cNvPr id="9" name="TextBox 8"/>
          <p:cNvSpPr txBox="1"/>
          <p:nvPr/>
        </p:nvSpPr>
        <p:spPr>
          <a:xfrm>
            <a:off x="2630907" y="6557026"/>
            <a:ext cx="4892839" cy="369332"/>
          </a:xfrm>
          <a:prstGeom prst="rect">
            <a:avLst/>
          </a:prstGeom>
          <a:solidFill>
            <a:schemeClr val="bg1"/>
          </a:solidFill>
        </p:spPr>
        <p:txBody>
          <a:bodyPr wrap="square" tIns="0" bIns="0" rtlCol="0">
            <a:spAutoFit/>
          </a:bodyPr>
          <a:lstStyle/>
          <a:p>
            <a:r>
              <a:rPr lang="en-US" sz="2400" baseline="30000" dirty="0" smtClean="0"/>
              <a:t>ELK (distance 407km)   </a:t>
            </a:r>
            <a:r>
              <a:rPr lang="en-US" sz="2400" b="1" baseline="30000" dirty="0" smtClean="0">
                <a:solidFill>
                  <a:srgbClr val="FF0000"/>
                </a:solidFill>
              </a:rPr>
              <a:t>NO DETECTIONS REGISTERED</a:t>
            </a:r>
            <a:endParaRPr lang="en-US" sz="2400" dirty="0">
              <a:solidFill>
                <a:srgbClr val="FF0000"/>
              </a:solidFill>
            </a:endParaRPr>
          </a:p>
        </p:txBody>
      </p:sp>
    </p:spTree>
    <p:extLst>
      <p:ext uri="{BB962C8B-B14F-4D97-AF65-F5344CB8AC3E}">
        <p14:creationId xmlns:p14="http://schemas.microsoft.com/office/powerpoint/2010/main" val="1375302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690689"/>
            <a:ext cx="8229600" cy="4739833"/>
          </a:xfrm>
        </p:spPr>
        <p:txBody>
          <a:bodyPr>
            <a:normAutofit lnSpcReduction="10000"/>
          </a:bodyPr>
          <a:lstStyle/>
          <a:p>
            <a:r>
              <a:rPr lang="en-US" dirty="0"/>
              <a:t>We propose a model-based Bayesian inference approach to seismic monitoring</a:t>
            </a:r>
            <a:r>
              <a:rPr lang="en-US" dirty="0" smtClean="0"/>
              <a:t>.</a:t>
            </a:r>
            <a:endParaRPr lang="en-US" dirty="0" smtClean="0">
              <a:solidFill>
                <a:schemeClr val="tx1">
                  <a:lumMod val="95000"/>
                  <a:lumOff val="5000"/>
                </a:schemeClr>
              </a:solidFill>
            </a:endParaRPr>
          </a:p>
          <a:p>
            <a:r>
              <a:rPr lang="en-US" dirty="0" smtClean="0">
                <a:solidFill>
                  <a:schemeClr val="tx1">
                    <a:lumMod val="95000"/>
                    <a:lumOff val="5000"/>
                  </a:schemeClr>
                </a:solidFill>
              </a:rPr>
              <a:t>Inverting a </a:t>
            </a:r>
            <a:r>
              <a:rPr lang="en-US" b="1" dirty="0" smtClean="0">
                <a:solidFill>
                  <a:schemeClr val="accent6">
                    <a:lumMod val="75000"/>
                  </a:schemeClr>
                </a:solidFill>
              </a:rPr>
              <a:t>rich forward model</a:t>
            </a:r>
            <a:r>
              <a:rPr lang="en-US" dirty="0" smtClean="0">
                <a:solidFill>
                  <a:schemeClr val="tx1">
                    <a:lumMod val="95000"/>
                    <a:lumOff val="5000"/>
                  </a:schemeClr>
                </a:solidFill>
              </a:rPr>
              <a:t> allows our approach to  combine:</a:t>
            </a:r>
          </a:p>
          <a:p>
            <a:pPr lvl="1"/>
            <a:r>
              <a:rPr lang="en-US" b="1" dirty="0">
                <a:solidFill>
                  <a:schemeClr val="accent4">
                    <a:lumMod val="75000"/>
                  </a:schemeClr>
                </a:solidFill>
              </a:rPr>
              <a:t>Precise locations</a:t>
            </a:r>
            <a:r>
              <a:rPr lang="en-US" dirty="0">
                <a:solidFill>
                  <a:srgbClr val="000000"/>
                </a:solidFill>
              </a:rPr>
              <a:t>, as in </a:t>
            </a:r>
            <a:r>
              <a:rPr lang="en-US" dirty="0"/>
              <a:t>waveform </a:t>
            </a:r>
            <a:r>
              <a:rPr lang="en-US" dirty="0" smtClean="0"/>
              <a:t>matching</a:t>
            </a:r>
            <a:endParaRPr lang="en-US" b="1" dirty="0" smtClean="0">
              <a:solidFill>
                <a:schemeClr val="accent2">
                  <a:lumMod val="50000"/>
                </a:schemeClr>
              </a:solidFill>
            </a:endParaRPr>
          </a:p>
          <a:p>
            <a:pPr lvl="1"/>
            <a:r>
              <a:rPr lang="en-US" b="1" dirty="0" smtClean="0">
                <a:solidFill>
                  <a:schemeClr val="accent2">
                    <a:lumMod val="50000"/>
                  </a:schemeClr>
                </a:solidFill>
              </a:rPr>
              <a:t>Sub</a:t>
            </a:r>
            <a:r>
              <a:rPr lang="en-US" b="1" dirty="0">
                <a:solidFill>
                  <a:schemeClr val="accent2">
                    <a:lumMod val="50000"/>
                  </a:schemeClr>
                </a:solidFill>
              </a:rPr>
              <a:t>-threshold detections, </a:t>
            </a:r>
            <a:r>
              <a:rPr lang="en-US" dirty="0">
                <a:solidFill>
                  <a:schemeClr val="tx1">
                    <a:lumMod val="95000"/>
                    <a:lumOff val="5000"/>
                  </a:schemeClr>
                </a:solidFill>
              </a:rPr>
              <a:t>as in waveform correlation</a:t>
            </a:r>
            <a:endParaRPr lang="en-US" b="1" dirty="0">
              <a:solidFill>
                <a:schemeClr val="accent6">
                  <a:lumMod val="50000"/>
                </a:schemeClr>
              </a:solidFill>
            </a:endParaRPr>
          </a:p>
          <a:p>
            <a:pPr lvl="1"/>
            <a:r>
              <a:rPr lang="en-US" b="1" dirty="0" smtClean="0">
                <a:solidFill>
                  <a:schemeClr val="accent3">
                    <a:lumMod val="75000"/>
                  </a:schemeClr>
                </a:solidFill>
              </a:rPr>
              <a:t>Noise reduction</a:t>
            </a:r>
            <a:r>
              <a:rPr lang="en-US" dirty="0" smtClean="0"/>
              <a:t>,</a:t>
            </a:r>
            <a:r>
              <a:rPr lang="en-US" b="1" dirty="0" smtClean="0"/>
              <a:t> </a:t>
            </a:r>
            <a:r>
              <a:rPr lang="en-US" dirty="0" smtClean="0"/>
              <a:t>as in array beamforming</a:t>
            </a:r>
          </a:p>
          <a:p>
            <a:pPr lvl="1"/>
            <a:r>
              <a:rPr lang="en-US" b="1" dirty="0" smtClean="0">
                <a:solidFill>
                  <a:schemeClr val="accent1">
                    <a:lumMod val="75000"/>
                  </a:schemeClr>
                </a:solidFill>
              </a:rPr>
              <a:t>Relative locations</a:t>
            </a:r>
            <a:r>
              <a:rPr lang="en-US" dirty="0" smtClean="0"/>
              <a:t>, as in </a:t>
            </a:r>
            <a:r>
              <a:rPr lang="en-US" dirty="0" smtClean="0">
                <a:solidFill>
                  <a:srgbClr val="000000"/>
                </a:solidFill>
              </a:rPr>
              <a:t>double-differencing</a:t>
            </a:r>
          </a:p>
          <a:p>
            <a:pPr lvl="1"/>
            <a:r>
              <a:rPr lang="en-US" b="1" dirty="0" smtClean="0">
                <a:solidFill>
                  <a:schemeClr val="accent2"/>
                </a:solidFill>
              </a:rPr>
              <a:t>Absolute locations </a:t>
            </a:r>
            <a:r>
              <a:rPr lang="en-US" dirty="0" smtClean="0">
                <a:solidFill>
                  <a:schemeClr val="tx1">
                    <a:lumMod val="95000"/>
                    <a:lumOff val="5000"/>
                  </a:schemeClr>
                </a:solidFill>
              </a:rPr>
              <a:t>for de novo events</a:t>
            </a:r>
          </a:p>
          <a:p>
            <a:r>
              <a:rPr lang="en-US" dirty="0"/>
              <a:t>Western US results: 3x recall vs SEL3 (2.6x vs NETVISA) at same precision, detects </a:t>
            </a:r>
            <a:r>
              <a:rPr lang="en-US" i="1" dirty="0"/>
              <a:t>de novo</a:t>
            </a:r>
            <a:r>
              <a:rPr lang="en-US" dirty="0"/>
              <a:t> events missed by detection-based systems. </a:t>
            </a:r>
          </a:p>
          <a:p>
            <a:pPr marL="0" indent="0">
              <a:buNone/>
            </a:pPr>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7794937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title"/>
          </p:nvPr>
        </p:nvSpPr>
        <p:spPr/>
        <p:txBody>
          <a:bodyPr/>
          <a:lstStyle/>
          <a:p>
            <a:pPr eaLnBrk="1" hangingPunct="1"/>
            <a:r>
              <a:rPr lang="en-US" dirty="0">
                <a:latin typeface="Helvetica" charset="0"/>
                <a:ea typeface="ＭＳ Ｐゴシック" charset="0"/>
              </a:rPr>
              <a:t>Bayesian m</a:t>
            </a:r>
            <a:r>
              <a:rPr lang="en-US" dirty="0" smtClean="0">
                <a:latin typeface="Helvetica" charset="0"/>
                <a:ea typeface="ＭＳ Ｐゴシック" charset="0"/>
              </a:rPr>
              <a:t>onitoring</a:t>
            </a:r>
            <a:endParaRPr lang="en-US" dirty="0">
              <a:latin typeface="Helvetica" charset="0"/>
              <a:ea typeface="ＭＳ Ｐゴシック" charset="0"/>
            </a:endParaRPr>
          </a:p>
        </p:txBody>
      </p:sp>
      <p:sp>
        <p:nvSpPr>
          <p:cNvPr id="19460" name="Rectangle 5"/>
          <p:cNvSpPr>
            <a:spLocks noGrp="1" noChangeArrowheads="1"/>
          </p:cNvSpPr>
          <p:nvPr>
            <p:ph type="body" idx="1"/>
          </p:nvPr>
        </p:nvSpPr>
        <p:spPr>
          <a:xfrm>
            <a:off x="628650" y="1338713"/>
            <a:ext cx="3943350" cy="3690487"/>
          </a:xfrm>
        </p:spPr>
        <p:txBody>
          <a:bodyPr>
            <a:normAutofit/>
          </a:bodyPr>
          <a:lstStyle/>
          <a:p>
            <a:pPr marL="0" indent="0" eaLnBrk="1" hangingPunct="1">
              <a:buNone/>
            </a:pPr>
            <a:endParaRPr lang="en-US" sz="2400" dirty="0" smtClean="0">
              <a:solidFill>
                <a:srgbClr val="C30004"/>
              </a:solidFill>
              <a:ea typeface="ＭＳ Ｐゴシック" charset="0"/>
              <a:cs typeface="Arial" charset="0"/>
            </a:endParaRPr>
          </a:p>
          <a:p>
            <a:pPr eaLnBrk="1" hangingPunct="1">
              <a:lnSpc>
                <a:spcPct val="110000"/>
              </a:lnSpc>
            </a:pPr>
            <a:r>
              <a:rPr lang="en-US" sz="2400" dirty="0" smtClean="0">
                <a:solidFill>
                  <a:srgbClr val="C30004"/>
                </a:solidFill>
                <a:ea typeface="ＭＳ Ｐゴシック" charset="0"/>
                <a:cs typeface="Arial" charset="0"/>
              </a:rPr>
              <a:t>P(events) </a:t>
            </a:r>
            <a:r>
              <a:rPr lang="en-US" sz="2400" dirty="0">
                <a:ea typeface="ＭＳ Ｐゴシック" charset="0"/>
                <a:cs typeface="Arial" charset="0"/>
              </a:rPr>
              <a:t>describes </a:t>
            </a:r>
            <a:r>
              <a:rPr lang="en-US" sz="2400" dirty="0">
                <a:solidFill>
                  <a:srgbClr val="C30004"/>
                </a:solidFill>
                <a:ea typeface="ＭＳ Ｐゴシック" charset="0"/>
                <a:cs typeface="Arial" charset="0"/>
              </a:rPr>
              <a:t>prior </a:t>
            </a:r>
            <a:r>
              <a:rPr lang="en-US" sz="2400" dirty="0" smtClean="0">
                <a:solidFill>
                  <a:srgbClr val="C30004"/>
                </a:solidFill>
                <a:ea typeface="ＭＳ Ｐゴシック" charset="0"/>
                <a:cs typeface="Arial" charset="0"/>
              </a:rPr>
              <a:t>probability </a:t>
            </a:r>
            <a:r>
              <a:rPr lang="en-US" sz="2400" dirty="0" smtClean="0">
                <a:ea typeface="ＭＳ Ｐゴシック" charset="0"/>
                <a:cs typeface="Arial" charset="0"/>
              </a:rPr>
              <a:t>of </a:t>
            </a:r>
            <a:r>
              <a:rPr lang="en-US" sz="2400" dirty="0">
                <a:solidFill>
                  <a:srgbClr val="0000FF"/>
                </a:solidFill>
                <a:ea typeface="ＭＳ Ｐゴシック" charset="0"/>
                <a:cs typeface="Arial" charset="0"/>
              </a:rPr>
              <a:t>events</a:t>
            </a:r>
            <a:endParaRPr lang="en-US" sz="2400" dirty="0">
              <a:ea typeface="ＭＳ Ｐゴシック" charset="0"/>
              <a:cs typeface="Arial" charset="0"/>
            </a:endParaRPr>
          </a:p>
          <a:p>
            <a:pPr eaLnBrk="1" hangingPunct="1">
              <a:lnSpc>
                <a:spcPct val="110000"/>
              </a:lnSpc>
            </a:pPr>
            <a:r>
              <a:rPr lang="en-US" sz="2400" dirty="0" smtClean="0">
                <a:solidFill>
                  <a:srgbClr val="C147B2"/>
                </a:solidFill>
                <a:ea typeface="ＭＳ Ｐゴシック" charset="0"/>
                <a:cs typeface="Arial" charset="0"/>
              </a:rPr>
              <a:t>P(signals </a:t>
            </a:r>
            <a:r>
              <a:rPr lang="en-US" sz="2400" dirty="0">
                <a:solidFill>
                  <a:srgbClr val="C147B2"/>
                </a:solidFill>
                <a:ea typeface="ＭＳ Ｐゴシック" charset="0"/>
                <a:cs typeface="Arial" charset="0"/>
              </a:rPr>
              <a:t>| </a:t>
            </a:r>
            <a:r>
              <a:rPr lang="en-US" sz="2400" dirty="0" smtClean="0">
                <a:solidFill>
                  <a:srgbClr val="C147B2"/>
                </a:solidFill>
                <a:ea typeface="ＭＳ Ｐゴシック" charset="0"/>
                <a:cs typeface="Arial" charset="0"/>
              </a:rPr>
              <a:t>events) </a:t>
            </a:r>
            <a:r>
              <a:rPr lang="en-US" sz="2400" dirty="0">
                <a:ea typeface="ＭＳ Ｐゴシック" charset="0"/>
                <a:cs typeface="Arial" charset="0"/>
              </a:rPr>
              <a:t>describes </a:t>
            </a:r>
            <a:r>
              <a:rPr lang="en-US" sz="2400" dirty="0">
                <a:solidFill>
                  <a:srgbClr val="C147B2"/>
                </a:solidFill>
                <a:ea typeface="ＭＳ Ｐゴシック" charset="0"/>
                <a:cs typeface="Arial" charset="0"/>
              </a:rPr>
              <a:t>forward model </a:t>
            </a:r>
            <a:r>
              <a:rPr lang="en-US" sz="2400" dirty="0">
                <a:solidFill>
                  <a:schemeClr val="tx2"/>
                </a:solidFill>
                <a:ea typeface="ＭＳ Ｐゴシック" charset="0"/>
                <a:cs typeface="Arial" charset="0"/>
              </a:rPr>
              <a:t>based on knowledge of </a:t>
            </a:r>
            <a:r>
              <a:rPr lang="en-US" sz="2400" dirty="0">
                <a:solidFill>
                  <a:srgbClr val="0000FF"/>
                </a:solidFill>
                <a:ea typeface="ＭＳ Ｐゴシック" charset="0"/>
                <a:cs typeface="Arial" charset="0"/>
              </a:rPr>
              <a:t>seismology and </a:t>
            </a:r>
            <a:r>
              <a:rPr lang="en-US" sz="2400" dirty="0" err="1" smtClean="0">
                <a:solidFill>
                  <a:srgbClr val="0000FF"/>
                </a:solidFill>
                <a:ea typeface="ＭＳ Ｐゴシック" charset="0"/>
                <a:cs typeface="Arial" charset="0"/>
              </a:rPr>
              <a:t>seismometry</a:t>
            </a:r>
            <a:endParaRPr lang="en-US" sz="2400" dirty="0">
              <a:ea typeface="ＭＳ Ｐゴシック" charset="0"/>
              <a:cs typeface="Arial" charset="0"/>
            </a:endParaRPr>
          </a:p>
        </p:txBody>
      </p:sp>
      <p:sp>
        <p:nvSpPr>
          <p:cNvPr id="4" name="Content Placeholder 2"/>
          <p:cNvSpPr txBox="1">
            <a:spLocks/>
          </p:cNvSpPr>
          <p:nvPr/>
        </p:nvSpPr>
        <p:spPr>
          <a:xfrm>
            <a:off x="628650" y="4067058"/>
            <a:ext cx="8712120" cy="2974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918"/>
          <a:stretch/>
        </p:blipFill>
        <p:spPr>
          <a:xfrm>
            <a:off x="4572000" y="3011568"/>
            <a:ext cx="3454852" cy="1827776"/>
          </a:xfrm>
          <a:prstGeom prst="rect">
            <a:avLst/>
          </a:prstGeom>
        </p:spPr>
      </p:pic>
      <p:sp>
        <p:nvSpPr>
          <p:cNvPr id="2" name="Rectangle 1"/>
          <p:cNvSpPr/>
          <p:nvPr/>
        </p:nvSpPr>
        <p:spPr>
          <a:xfrm>
            <a:off x="628650" y="4839344"/>
            <a:ext cx="8697976" cy="904863"/>
          </a:xfrm>
          <a:prstGeom prst="rect">
            <a:avLst/>
          </a:prstGeom>
        </p:spPr>
        <p:txBody>
          <a:bodyPr wrap="square">
            <a:spAutoFit/>
          </a:bodyPr>
          <a:lstStyle/>
          <a:p>
            <a:pPr>
              <a:lnSpc>
                <a:spcPct val="110000"/>
              </a:lnSpc>
            </a:pPr>
            <a:r>
              <a:rPr lang="en-US" sz="2400" dirty="0">
                <a:ea typeface="ＭＳ Ｐゴシック" charset="0"/>
                <a:cs typeface="Arial" charset="0"/>
              </a:rPr>
              <a:t>Given new signals, compute </a:t>
            </a:r>
            <a:r>
              <a:rPr lang="en-US" sz="2400" dirty="0">
                <a:solidFill>
                  <a:srgbClr val="008000"/>
                </a:solidFill>
                <a:ea typeface="ＭＳ Ｐゴシック" charset="0"/>
                <a:cs typeface="Arial" charset="0"/>
              </a:rPr>
              <a:t>posterior</a:t>
            </a:r>
            <a:r>
              <a:rPr lang="en-US" sz="2400" b="1" dirty="0">
                <a:solidFill>
                  <a:srgbClr val="008000"/>
                </a:solidFill>
                <a:ea typeface="ＭＳ Ｐゴシック" charset="0"/>
                <a:cs typeface="Arial" charset="0"/>
              </a:rPr>
              <a:t> </a:t>
            </a:r>
            <a:r>
              <a:rPr lang="en-US" sz="2400" dirty="0">
                <a:solidFill>
                  <a:srgbClr val="008000"/>
                </a:solidFill>
                <a:ea typeface="ＭＳ Ｐゴシック" charset="0"/>
                <a:cs typeface="Arial" charset="0"/>
              </a:rPr>
              <a:t>probability</a:t>
            </a:r>
          </a:p>
          <a:p>
            <a:pPr lvl="1">
              <a:lnSpc>
                <a:spcPct val="110000"/>
              </a:lnSpc>
            </a:pPr>
            <a:r>
              <a:rPr lang="en-US" dirty="0">
                <a:cs typeface="Arial" charset="0"/>
              </a:rPr>
              <a:t>  </a:t>
            </a:r>
            <a:r>
              <a:rPr lang="en-US" sz="2400" dirty="0">
                <a:cs typeface="Arial" charset="0"/>
              </a:rPr>
              <a:t>  </a:t>
            </a:r>
            <a:r>
              <a:rPr lang="en-US" sz="2400" dirty="0">
                <a:solidFill>
                  <a:srgbClr val="009900"/>
                </a:solidFill>
                <a:cs typeface="Arial" charset="0"/>
              </a:rPr>
              <a:t>P(events | signals)</a:t>
            </a:r>
            <a:r>
              <a:rPr lang="en-US" sz="2400" dirty="0">
                <a:solidFill>
                  <a:srgbClr val="C147B2"/>
                </a:solidFill>
                <a:cs typeface="Arial" charset="0"/>
              </a:rPr>
              <a:t> </a:t>
            </a:r>
            <a:r>
              <a:rPr lang="en-US" sz="2400" dirty="0"/>
              <a:t>∝</a:t>
            </a:r>
            <a:r>
              <a:rPr lang="en-US" sz="2400" dirty="0">
                <a:solidFill>
                  <a:srgbClr val="C147B2"/>
                </a:solidFill>
                <a:cs typeface="Arial" charset="0"/>
              </a:rPr>
              <a:t> P(signals | events) </a:t>
            </a:r>
            <a:r>
              <a:rPr lang="en-US" sz="2400" dirty="0">
                <a:solidFill>
                  <a:srgbClr val="C30004"/>
                </a:solidFill>
                <a:cs typeface="Arial" charset="0"/>
              </a:rPr>
              <a:t>P(events)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22259"/>
          <a:stretch/>
        </p:blipFill>
        <p:spPr>
          <a:xfrm>
            <a:off x="4732457" y="1477135"/>
            <a:ext cx="2686116" cy="1401738"/>
          </a:xfrm>
          <a:prstGeom prst="rect">
            <a:avLst/>
          </a:prstGeom>
        </p:spPr>
      </p:pic>
    </p:spTree>
    <p:extLst>
      <p:ext uri="{BB962C8B-B14F-4D97-AF65-F5344CB8AC3E}">
        <p14:creationId xmlns:p14="http://schemas.microsoft.com/office/powerpoint/2010/main" val="196495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6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253478" cy="4351338"/>
          </a:xfrm>
        </p:spPr>
        <p:txBody>
          <a:bodyPr>
            <a:normAutofit/>
          </a:bodyPr>
          <a:lstStyle/>
          <a:p>
            <a:pPr marL="514350" indent="-457200"/>
            <a:r>
              <a:rPr lang="en-US" dirty="0" smtClean="0">
                <a:cs typeface="Arial" charset="0"/>
              </a:rPr>
              <a:t>Model </a:t>
            </a:r>
            <a:r>
              <a:rPr lang="en-US" b="1" dirty="0" smtClean="0">
                <a:solidFill>
                  <a:schemeClr val="accent1">
                    <a:lumMod val="50000"/>
                  </a:schemeClr>
                </a:solidFill>
                <a:cs typeface="Arial" charset="0"/>
              </a:rPr>
              <a:t>makes </a:t>
            </a:r>
            <a:r>
              <a:rPr lang="en-US" b="1" dirty="0">
                <a:solidFill>
                  <a:schemeClr val="accent1">
                    <a:lumMod val="50000"/>
                  </a:schemeClr>
                </a:solidFill>
                <a:cs typeface="Arial" charset="0"/>
              </a:rPr>
              <a:t>assumptions </a:t>
            </a:r>
            <a:r>
              <a:rPr lang="en-US" b="1" dirty="0" smtClean="0">
                <a:solidFill>
                  <a:schemeClr val="accent1">
                    <a:lumMod val="50000"/>
                  </a:schemeClr>
                </a:solidFill>
                <a:cs typeface="Arial" charset="0"/>
              </a:rPr>
              <a:t>explicit</a:t>
            </a:r>
            <a:r>
              <a:rPr lang="en-US" dirty="0">
                <a:cs typeface="Arial" charset="0"/>
              </a:rPr>
              <a:t>.</a:t>
            </a:r>
            <a:r>
              <a:rPr lang="en-US" dirty="0" smtClean="0">
                <a:cs typeface="Arial" charset="0"/>
              </a:rPr>
              <a:t>          </a:t>
            </a:r>
            <a:r>
              <a:rPr lang="en-US" dirty="0" smtClean="0">
                <a:solidFill>
                  <a:schemeClr val="tx2">
                    <a:lumMod val="50000"/>
                  </a:schemeClr>
                </a:solidFill>
                <a:cs typeface="Arial" charset="0"/>
              </a:rPr>
              <a:t>Better </a:t>
            </a:r>
            <a:r>
              <a:rPr lang="en-US" dirty="0">
                <a:solidFill>
                  <a:schemeClr val="tx2">
                    <a:lumMod val="50000"/>
                  </a:schemeClr>
                </a:solidFill>
                <a:cs typeface="Arial" charset="0"/>
              </a:rPr>
              <a:t>models =&gt; better </a:t>
            </a:r>
            <a:r>
              <a:rPr lang="en-US" dirty="0" smtClean="0">
                <a:solidFill>
                  <a:schemeClr val="tx2">
                    <a:lumMod val="50000"/>
                  </a:schemeClr>
                </a:solidFill>
                <a:cs typeface="Arial" charset="0"/>
              </a:rPr>
              <a:t>results</a:t>
            </a:r>
            <a:r>
              <a:rPr lang="en-US" dirty="0" smtClean="0">
                <a:solidFill>
                  <a:schemeClr val="tx2">
                    <a:lumMod val="50000"/>
                  </a:schemeClr>
                </a:solidFill>
                <a:cs typeface="Arial" charset="0"/>
              </a:rPr>
              <a:t>.</a:t>
            </a:r>
          </a:p>
          <a:p>
            <a:pPr marL="514350" indent="-457200"/>
            <a:r>
              <a:rPr lang="en-US" b="1" dirty="0">
                <a:solidFill>
                  <a:schemeClr val="accent1">
                    <a:lumMod val="50000"/>
                  </a:schemeClr>
                </a:solidFill>
                <a:cs typeface="Arial" charset="0"/>
              </a:rPr>
              <a:t>Encodes scientific understanding </a:t>
            </a:r>
            <a:r>
              <a:rPr lang="en-US" dirty="0">
                <a:cs typeface="Arial" charset="0"/>
              </a:rPr>
              <a:t>of domain; generalizes beyond training data. </a:t>
            </a:r>
            <a:endParaRPr lang="en-US" dirty="0" smtClean="0">
              <a:solidFill>
                <a:schemeClr val="tx2">
                  <a:lumMod val="50000"/>
                </a:schemeClr>
              </a:solidFill>
              <a:cs typeface="Arial" charset="0"/>
            </a:endParaRPr>
          </a:p>
          <a:p>
            <a:pPr marL="514350" indent="-457200"/>
            <a:r>
              <a:rPr lang="en-US" dirty="0" smtClean="0">
                <a:cs typeface="Arial" charset="0"/>
              </a:rPr>
              <a:t>Principled </a:t>
            </a:r>
            <a:r>
              <a:rPr lang="en-US" dirty="0">
                <a:cs typeface="Arial" charset="0"/>
              </a:rPr>
              <a:t>handling of </a:t>
            </a:r>
            <a:r>
              <a:rPr lang="en-US" b="1" dirty="0">
                <a:solidFill>
                  <a:srgbClr val="002060"/>
                </a:solidFill>
                <a:cs typeface="Arial" charset="0"/>
              </a:rPr>
              <a:t>uncertainty</a:t>
            </a:r>
            <a:r>
              <a:rPr lang="en-US" dirty="0">
                <a:cs typeface="Arial" charset="0"/>
              </a:rPr>
              <a:t>:</a:t>
            </a:r>
          </a:p>
          <a:p>
            <a:pPr marL="914400" lvl="1" indent="-457200"/>
            <a:r>
              <a:rPr lang="en-US" dirty="0" smtClean="0">
                <a:cs typeface="Arial" charset="0"/>
              </a:rPr>
              <a:t>Integrates </a:t>
            </a:r>
            <a:r>
              <a:rPr lang="en-US" dirty="0">
                <a:cs typeface="Arial" charset="0"/>
              </a:rPr>
              <a:t>multiple </a:t>
            </a:r>
            <a:r>
              <a:rPr lang="en-US" dirty="0" smtClean="0">
                <a:cs typeface="Arial" charset="0"/>
              </a:rPr>
              <a:t>sensors</a:t>
            </a:r>
          </a:p>
          <a:p>
            <a:pPr marL="914400" lvl="1" indent="-457200"/>
            <a:r>
              <a:rPr lang="en-US" dirty="0">
                <a:cs typeface="Arial" charset="0"/>
              </a:rPr>
              <a:t>Combines </a:t>
            </a:r>
            <a:r>
              <a:rPr lang="en-US" b="1" dirty="0">
                <a:solidFill>
                  <a:srgbClr val="002060"/>
                </a:solidFill>
                <a:cs typeface="Arial" charset="0"/>
              </a:rPr>
              <a:t>top-down </a:t>
            </a:r>
            <a:r>
              <a:rPr lang="en-US" dirty="0">
                <a:cs typeface="Arial" charset="0"/>
              </a:rPr>
              <a:t>and </a:t>
            </a:r>
            <a:r>
              <a:rPr lang="en-US" b="1" dirty="0">
                <a:solidFill>
                  <a:schemeClr val="accent5">
                    <a:lumMod val="50000"/>
                  </a:schemeClr>
                </a:solidFill>
                <a:cs typeface="Arial" charset="0"/>
              </a:rPr>
              <a:t>bottom-up </a:t>
            </a:r>
            <a:r>
              <a:rPr lang="en-US" dirty="0">
                <a:cs typeface="Arial" charset="0"/>
              </a:rPr>
              <a:t>reasoning</a:t>
            </a:r>
            <a:r>
              <a:rPr lang="en-US" dirty="0" smtClean="0">
                <a:cs typeface="Arial" charset="0"/>
              </a:rPr>
              <a:t>.</a:t>
            </a:r>
            <a:endParaRPr lang="en-US" dirty="0" smtClean="0">
              <a:cs typeface="Arial" charset="0"/>
            </a:endParaRPr>
          </a:p>
          <a:p>
            <a:pPr marL="914400" lvl="1" indent="-457200"/>
            <a:r>
              <a:rPr lang="en-US" dirty="0">
                <a:cs typeface="Arial" charset="0"/>
              </a:rPr>
              <a:t>U</a:t>
            </a:r>
            <a:r>
              <a:rPr lang="en-US" dirty="0" smtClean="0">
                <a:cs typeface="Arial" charset="0"/>
              </a:rPr>
              <a:t>ses </a:t>
            </a:r>
            <a:r>
              <a:rPr lang="en-US" dirty="0">
                <a:cs typeface="Arial" charset="0"/>
              </a:rPr>
              <a:t>all the data (e.g., negative evidence)</a:t>
            </a:r>
          </a:p>
          <a:p>
            <a:pPr marL="457200" indent="-457200"/>
            <a:endParaRPr lang="en-US" dirty="0">
              <a:cs typeface="Arial" charset="0"/>
            </a:endParaRPr>
          </a:p>
          <a:p>
            <a:endParaRPr lang="en-US" sz="3200" dirty="0"/>
          </a:p>
        </p:txBody>
      </p:sp>
      <p:sp>
        <p:nvSpPr>
          <p:cNvPr id="5" name="Rectangle 4"/>
          <p:cNvSpPr txBox="1">
            <a:spLocks noChangeArrowheads="1"/>
          </p:cNvSpPr>
          <p:nvPr/>
        </p:nvSpPr>
        <p:spPr>
          <a:xfrm>
            <a:off x="628650" y="375286"/>
            <a:ext cx="85153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Helvetica" charset="0"/>
                <a:ea typeface="ＭＳ Ｐゴシック" charset="0"/>
              </a:rPr>
              <a:t>Bayesian monitoring</a:t>
            </a:r>
            <a:endParaRPr lang="en-US" dirty="0">
              <a:latin typeface="Helvetica" charset="0"/>
              <a:ea typeface="ＭＳ Ｐゴシック" charset="0"/>
            </a:endParaRPr>
          </a:p>
        </p:txBody>
      </p:sp>
    </p:spTree>
    <p:extLst>
      <p:ext uri="{BB962C8B-B14F-4D97-AF65-F5344CB8AC3E}">
        <p14:creationId xmlns:p14="http://schemas.microsoft.com/office/powerpoint/2010/main" val="884940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FB8D3B7A-EEC7-E542-8AF4-7C0EF3311E27}" type="slidenum">
              <a:rPr lang="en-US" sz="1400"/>
              <a:pPr eaLnBrk="1" hangingPunct="1"/>
              <a:t>7</a:t>
            </a:fld>
            <a:endParaRPr lang="en-US" sz="1400"/>
          </a:p>
        </p:txBody>
      </p:sp>
      <p:sp>
        <p:nvSpPr>
          <p:cNvPr id="21507"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and signal-based monitoring</a:t>
            </a:r>
            <a:endParaRPr lang="en-US" dirty="0">
              <a:latin typeface="Helvetica" charset="0"/>
              <a:ea typeface="ＭＳ Ｐゴシック" charset="0"/>
            </a:endParaRPr>
          </a:p>
        </p:txBody>
      </p:sp>
      <p:sp>
        <p:nvSpPr>
          <p:cNvPr id="21508"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1509"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pic>
        <p:nvPicPr>
          <p:cNvPr id="21510"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931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CE40140-4961-9F40-B9F0-D535D10A3485}" type="slidenum">
              <a:rPr lang="en-US" sz="1400"/>
              <a:pPr eaLnBrk="1" hangingPunct="1"/>
              <a:t>8</a:t>
            </a:fld>
            <a:endParaRPr lang="en-US" sz="1400"/>
          </a:p>
        </p:txBody>
      </p:sp>
      <p:sp>
        <p:nvSpPr>
          <p:cNvPr id="23555"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3556"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3557"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cs typeface="Arial" charset="0"/>
              </a:rPr>
              <a:t>waveform signals</a:t>
            </a:r>
          </a:p>
        </p:txBody>
      </p:sp>
      <p:sp>
        <p:nvSpPr>
          <p:cNvPr id="23558"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59"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560"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3561"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pic>
        <p:nvPicPr>
          <p:cNvPr id="23562"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3563" name="Group 14"/>
          <p:cNvGrpSpPr>
            <a:grpSpLocks/>
          </p:cNvGrpSpPr>
          <p:nvPr/>
        </p:nvGrpSpPr>
        <p:grpSpPr bwMode="auto">
          <a:xfrm>
            <a:off x="3173413" y="3987800"/>
            <a:ext cx="3263900" cy="149225"/>
            <a:chOff x="3026734" y="3204950"/>
            <a:chExt cx="3264124" cy="201793"/>
          </a:xfrm>
        </p:grpSpPr>
        <p:sp>
          <p:nvSpPr>
            <p:cNvPr id="23564" name="Rectangle 1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3565" name="Straight Connector 16"/>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3566" name="Straight Connector 17"/>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3567" name="Straight Connector 18"/>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3568" name="Straight Connector 19"/>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Tree>
    <p:extLst>
      <p:ext uri="{BB962C8B-B14F-4D97-AF65-F5344CB8AC3E}">
        <p14:creationId xmlns:p14="http://schemas.microsoft.com/office/powerpoint/2010/main" val="1370159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D6A8ABE6-B79F-2148-BAA1-CBD07E6D27FE}" type="slidenum">
              <a:rPr lang="en-US" sz="1400"/>
              <a:pPr eaLnBrk="1" hangingPunct="1"/>
              <a:t>9</a:t>
            </a:fld>
            <a:endParaRPr lang="en-US" sz="1400"/>
          </a:p>
        </p:txBody>
      </p:sp>
      <p:sp>
        <p:nvSpPr>
          <p:cNvPr id="25603"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t>
            </a:r>
            <a:r>
              <a:rPr lang="en-US" sz="3200" dirty="0" smtClean="0">
                <a:latin typeface="Helvetica" charset="0"/>
                <a:ea typeface="ＭＳ Ｐゴシック" charset="0"/>
              </a:rPr>
              <a:t>and signal</a:t>
            </a:r>
            <a:r>
              <a:rPr lang="en-US" sz="3200" dirty="0">
                <a:latin typeface="Helvetica" charset="0"/>
                <a:ea typeface="ＭＳ Ｐゴシック" charset="0"/>
              </a:rPr>
              <a:t>-based monitoring</a:t>
            </a:r>
            <a:endParaRPr lang="en-US" dirty="0">
              <a:latin typeface="Helvetica" charset="0"/>
              <a:ea typeface="ＭＳ Ｐゴシック" charset="0"/>
            </a:endParaRPr>
          </a:p>
        </p:txBody>
      </p:sp>
      <p:sp>
        <p:nvSpPr>
          <p:cNvPr id="25604"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5605"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5606"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5608"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609"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610"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5611"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 xmlns:a14="http://schemas.microsoft.com/office/drawing/2010/main">
                <a:noFill/>
              </a14:hiddenFill>
            </a:ext>
          </a:extLst>
        </p:spPr>
        <p:txBody>
          <a:bodyPr wrap="none" anchor="ctr"/>
          <a:lstStyle/>
          <a:p>
            <a:endParaRPr lang="en-US"/>
          </a:p>
        </p:txBody>
      </p:sp>
      <p:sp>
        <p:nvSpPr>
          <p:cNvPr id="25613"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pic>
        <p:nvPicPr>
          <p:cNvPr id="25614"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615" name="Group 14"/>
          <p:cNvGrpSpPr>
            <a:grpSpLocks/>
          </p:cNvGrpSpPr>
          <p:nvPr/>
        </p:nvGrpSpPr>
        <p:grpSpPr bwMode="auto">
          <a:xfrm>
            <a:off x="3173413" y="3987800"/>
            <a:ext cx="3263900" cy="149225"/>
            <a:chOff x="3026734" y="3204950"/>
            <a:chExt cx="3264124" cy="201793"/>
          </a:xfrm>
        </p:grpSpPr>
        <p:sp>
          <p:nvSpPr>
            <p:cNvPr id="25618" name="Rectangle 1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5619" name="Straight Connector 16"/>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5620" name="Straight Connector 17"/>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5621" name="Straight Connector 18"/>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5622" name="Straight Connector 19"/>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1" name="5-Point Star 20"/>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2" name="5-Point Star 21"/>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4" name="Text Box 6"/>
          <p:cNvSpPr txBox="1">
            <a:spLocks noChangeArrowheads="1"/>
          </p:cNvSpPr>
          <p:nvPr/>
        </p:nvSpPr>
        <p:spPr bwMode="auto">
          <a:xfrm>
            <a:off x="1424930" y="2480310"/>
            <a:ext cx="292294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a:t>
            </a:r>
          </a:p>
          <a:p>
            <a:pPr eaLnBrk="1" hangingPunct="1"/>
            <a:r>
              <a:rPr lang="en-US" dirty="0" smtClean="0">
                <a:solidFill>
                  <a:srgbClr val="0000FF"/>
                </a:solidFill>
              </a:rPr>
              <a:t>Monitoring</a:t>
            </a:r>
          </a:p>
          <a:p>
            <a:pPr eaLnBrk="1" hangingPunct="1"/>
            <a:r>
              <a:rPr lang="en-US" dirty="0" smtClean="0">
                <a:solidFill>
                  <a:srgbClr val="0000FF"/>
                </a:solidFill>
              </a:rPr>
              <a:t>(GA / SEL3)</a:t>
            </a:r>
            <a:endParaRPr lang="en-US" dirty="0"/>
          </a:p>
        </p:txBody>
      </p:sp>
    </p:spTree>
    <p:extLst>
      <p:ext uri="{BB962C8B-B14F-4D97-AF65-F5344CB8AC3E}">
        <p14:creationId xmlns:p14="http://schemas.microsoft.com/office/powerpoint/2010/main" val="124517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20703</TotalTime>
  <Words>3261</Words>
  <Application>Microsoft Macintosh PowerPoint</Application>
  <PresentationFormat>On-screen Show (4:3)</PresentationFormat>
  <Paragraphs>389</Paragraphs>
  <Slides>44</Slides>
  <Notes>27</Notes>
  <HiddenSlides>4</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Calibri</vt:lpstr>
      <vt:lpstr>Calibri Light</vt:lpstr>
      <vt:lpstr>Helvetica</vt:lpstr>
      <vt:lpstr>ＭＳ Ｐゴシック</vt:lpstr>
      <vt:lpstr>Arial</vt:lpstr>
      <vt:lpstr>Office Theme</vt:lpstr>
      <vt:lpstr>PowerPoint Presentation</vt:lpstr>
      <vt:lpstr>PowerPoint Presentation</vt:lpstr>
      <vt:lpstr>PowerPoint Presentation</vt:lpstr>
      <vt:lpstr>Comprehensive Test Ban Treaty (CTBT)</vt:lpstr>
      <vt:lpstr>Bayesian monitoring</vt:lpstr>
      <vt:lpstr>PowerPoint Presentation</vt:lpstr>
      <vt:lpstr>Detection-based and signal-based monitoring</vt:lpstr>
      <vt:lpstr>Detection-based and signal-based monitoring</vt:lpstr>
      <vt:lpstr>Detection-based and signal-based monitoring</vt:lpstr>
      <vt:lpstr>Detection-based and signal-based monitoring</vt:lpstr>
      <vt:lpstr>Detection-Based Bayesian Monitoring (NET-VISA, Arora et al.)</vt:lpstr>
      <vt:lpstr>Detection-based and signal-based monitoring</vt:lpstr>
      <vt:lpstr>Detection-based and signal-based monitoring</vt:lpstr>
      <vt:lpstr>Signal-based monitoring</vt:lpstr>
      <vt:lpstr>Signal-based monitoring</vt:lpstr>
      <vt:lpstr>PowerPoint Presentation</vt:lpstr>
      <vt:lpstr>Event Priors</vt:lpstr>
      <vt:lpstr>Signal model: single event/phase</vt:lpstr>
      <vt:lpstr>Parametric envelope representation</vt:lpstr>
      <vt:lpstr>Example: GP amplitude model, western US (ELK)</vt:lpstr>
      <vt:lpstr>Generative model: single event/phase</vt:lpstr>
      <vt:lpstr>Repeatable modulation signal</vt:lpstr>
      <vt:lpstr>Repeatable modulation signals</vt:lpstr>
      <vt:lpstr>Forward model: Demo</vt:lpstr>
      <vt:lpstr>PowerPoint Presentation</vt:lpstr>
      <vt:lpstr>Forward model: Demo</vt:lpstr>
      <vt:lpstr>Forward model: Demo</vt:lpstr>
      <vt:lpstr>Forward model: Demo</vt:lpstr>
      <vt:lpstr>Inference: integrating out modulation process</vt:lpstr>
      <vt:lpstr>Inference: integrating out modulation process</vt:lpstr>
      <vt:lpstr>Inference: reversible jump MCMC</vt:lpstr>
      <vt:lpstr>Monitoring the Western US</vt:lpstr>
      <vt:lpstr>Historical data (one year, 1025 events)</vt:lpstr>
      <vt:lpstr>Evaluation</vt:lpstr>
      <vt:lpstr>Precision / Recall</vt:lpstr>
      <vt:lpstr>Recall by magnitude range</vt:lpstr>
      <vt:lpstr>NETVISA (139 events)</vt:lpstr>
      <vt:lpstr>SIGVISA top events (393)</vt:lpstr>
      <vt:lpstr>Distribution of location errors (km)</vt:lpstr>
      <vt:lpstr>Better than reference bulletin?</vt:lpstr>
      <vt:lpstr>De novo events</vt:lpstr>
      <vt:lpstr>De novo recall (# detected / 24)</vt:lpstr>
      <vt:lpstr>De novo missed by SEL3/LEB</vt:lpstr>
      <vt:lpstr>Conclusions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Moore</dc:creator>
  <cp:lastModifiedBy>David Moore</cp:lastModifiedBy>
  <cp:revision>529</cp:revision>
  <dcterms:created xsi:type="dcterms:W3CDTF">2016-05-03T22:50:04Z</dcterms:created>
  <dcterms:modified xsi:type="dcterms:W3CDTF">2016-10-21T19:28:20Z</dcterms:modified>
</cp:coreProperties>
</file>